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311" r:id="rId4"/>
    <p:sldId id="295" r:id="rId5"/>
    <p:sldId id="267" r:id="rId7"/>
    <p:sldId id="257" r:id="rId8"/>
    <p:sldId id="292" r:id="rId9"/>
    <p:sldId id="312" r:id="rId10"/>
    <p:sldId id="313" r:id="rId11"/>
    <p:sldId id="298" r:id="rId12"/>
    <p:sldId id="297" r:id="rId13"/>
    <p:sldId id="266" r:id="rId14"/>
    <p:sldId id="296" r:id="rId15"/>
    <p:sldId id="314" r:id="rId16"/>
    <p:sldId id="299" r:id="rId17"/>
    <p:sldId id="258" r:id="rId18"/>
    <p:sldId id="259" r:id="rId19"/>
    <p:sldId id="301" r:id="rId20"/>
    <p:sldId id="300" r:id="rId21"/>
    <p:sldId id="303" r:id="rId22"/>
    <p:sldId id="302" r:id="rId23"/>
    <p:sldId id="315" r:id="rId24"/>
    <p:sldId id="316" r:id="rId25"/>
    <p:sldId id="317" r:id="rId26"/>
    <p:sldId id="318" r:id="rId27"/>
    <p:sldId id="319" r:id="rId28"/>
  </p:sldIdLst>
  <p:sldSz cx="9144000" cy="6858000" type="screen4x3"/>
  <p:notesSz cx="6858000" cy="9144000"/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462" autoAdjust="0"/>
  </p:normalViewPr>
  <p:slideViewPr>
    <p:cSldViewPr snapToGrid="0">
      <p:cViewPr varScale="1">
        <p:scale>
          <a:sx n="60" d="100"/>
          <a:sy n="60" d="100"/>
        </p:scale>
        <p:origin x="148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27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B5870-1D1C-43EA-81A4-1E6EEBDDFBF5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CBCC-A7D2-4D3F-9F30-5B4459D353B5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好好念書，</a:t>
            </a:r>
            <a:r>
              <a:rPr lang="en-US" altLang="zh-TW" dirty="0"/>
              <a:t>candy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層層負責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我们直接写一本书可能很困难，但先把一本书拆成几章，每章拆成几节，每节又拆成几段，每段又拆成几个句，这样可能就比较好写，这就是分层强化学习。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後見之明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  <a:p>
            <a:r>
              <a:rPr lang="zh-TW" altLang="en-US" dirty="0"/>
              <a:t>是真实游戏的例子。第一个游戏是走迷宫，蓝色的是智能体，蓝色的智能体要走到黄色的目标。第二个游戏是单摆，单摆要碰到黄色的球。愿景是什么呢？在走迷宫游戏里面，只有两个智能体，下层的智能体负责决定要怎么走，上层的智能体负责提出愿景。虽然，实际上我们可以用很多层，但这只用了两层。走迷宫的游戏中粉红色的点代表的就是愿景。上层的智能体告诉蓝色的智能体，我们现在的第一个目标是先走到某个位置。蓝色的智能体到达以后，再说新的目标是走到另一个位置。蓝色的智能体再到达以后，新的目标会在其他位置。接下来蓝色的智能体又到达这个位置，最后希望蓝色的智能体可以到达黄色的位置。单摆的例子也一样，粉红色的点代表的是上层的智能体所提出的愿景，所以这个智能体先摆到这边，接下来，新的愿景又跑到某个位置，所以它又摆到对应的位置。然后，新的愿景又跑到上面。然后又摆到上面，最后就走到黄色的位置。这就是分层强化学习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後見之明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  <a:p>
            <a:r>
              <a:rPr lang="zh-TW" altLang="en-US" dirty="0"/>
              <a:t>是真实游戏的例子。第一个游戏是走迷宫，蓝色的是智能体，蓝色的智能体要走到黄色的目标。第二个游戏是单摆，单摆要碰到黄色的球。愿景是什么呢？在走迷宫游戏里面，只有两个智能体，下层的智能体负责决定要怎么走，上层的智能体负责提出愿景。虽然，实际上我们可以用很多层，但这只用了两层。走迷宫的游戏中粉红色的点代表的就是愿景。上层的智能体告诉蓝色的智能体，我们现在的第一个目标是先走到某个位置。蓝色的智能体到达以后，再说新的目标是走到另一个位置。蓝色的智能体再到达以后，新的目标会在其他位置。接下来蓝色的智能体又到达这个位置，最后希望蓝色的智能体可以到达黄色的位置。单摆的例子也一样，粉红色的点代表的是上层的智能体所提出的愿景，所以这个智能体先摆到这边，接下来，新的愿景又跑到某个位置，所以它又摆到对应的位置。然后，新的愿景又跑到上面。然后又摆到上面，最后就走到黄色的位置。这就是分层强化学习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真正的奖励是游戏主机给的奖励，但我们自己可以设计一些奖励引导智能体，让智能体做我们想要它做的事情。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举个 Meta（原Facebook）玩 ViZDoom 的智能体的例子。ViZDoom 是一个第一人称射击游戏，在这个射击游戏中，杀了敌人得到正奖励，被杀得到负奖励。研究人员设计了一些新的奖励，用新的奖励来引导智能体让它们做得更好，这不是游戏中真正的奖励。比如掉血就扣分，弹药减少就扣分，捡到补给包就加分，待在原地就扣分，移动就加分。活着会扣一个很小的分数，因为如果不这样做，智能体会只想活着，一直躲避敌人，这样会让智能体好战一些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机器人想要学会把蓝色的板子从柱子穿过。机器人很难学会，我们可以设计奖励。一个貌似合理的说法是，蓝色的板子离柱子越近，奖励越大。但是机器人靠近的方式会有问题，它会用蓝色的板子打柱子。而机器人要把蓝色板子放在柱子上面，才能让蓝色板子穿过柱子。因此，这种设计奖励的方式是有问题的。至于哪种设计奖励的方式有问题，哪种设计奖励的方式没问题，会变成一个领域知识，是我们要去调整的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某些状态很难被预测并不代表它就是好的、它就是应该要被尝试的。例如，俄罗斯轮盘的结果也是没有办法预测的，这并不代表人应该每天去玩俄罗斯轮盘。所以只鼓励智能体去冒险是不够的，因为如果仅仅只有这个网络的架构，智能体只知道什么东西它无法预测。如果在某一个状态采取某一个动作，智能体无法预测接下来结果，它就会采取那个动作，但这并不代表这样的结果一定是好的。例如，可能在某个游戏里面，背景会有风吹草动、会有树叶飘动这种无关紧要的事情。也许树叶飘动这件事，是很难被预测的，对智能体来说，它在某一个状态什么都不做，就看着树叶飘动，发现树叶飘动是没有办法预测的，接下来它就会一直看树叶飘动。所以智能体仅仅有好奇心是不够的，还要让它知道，什么事情是真正重要的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怎么让智能体知道什么事情是真正重要的呢？我们要加上另外一个模块，我们要学习一个特征提取器（feature extractor）。如图 10.5 所示，黄色的格子代表特征提取器，它输入一个状态，输出一个特征向量来代表这个状态，我们期待特征提取器可以把没有意义的画面，状态里面没有意义的东西过滤掉，比如风吹草动、白云的飘动以及树叶飘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怎么学习特征提取器呢？怎么让特征提取器把无关紧要的信息过滤掉呢？ 我们可以学习另外一个网络，即网络 2。网络 2 把向量 </a:t>
            </a:r>
            <a:endParaRPr lang="zh-CN" altLang="en-US"/>
          </a:p>
          <a:p>
            <a:r>
              <a:rPr lang="zh-CN" altLang="en-US"/>
              <a:t>和$\pmb{\phi}(s_{t+1})$ 作为输入，它要预测动作$a$ 是什么，它希望这个动作$a$ 与真正的动作$a$ 越接近越好。网络 2 会输出一个动作$a_t$，它会输出，从状态$s_t$ 到状态$s_{t+1}$，要采取的动作与真正的动作越接近越好。加上网络 2 是因为要用 </a:t>
            </a:r>
            <a:endParaRPr lang="zh-CN" altLang="en-US"/>
          </a:p>
          <a:p>
            <a:r>
              <a:rPr lang="zh-CN" altLang="en-US"/>
              <a:t>、$\pmb{\phi}(s_{t+1})$ 预测动作。所以，我们提取出来的特征与预测动作这件事情是有关的，风吹草动等与智能体要采取的动作无关的就会被过滤掉，就不会在被提取出来的向量中被表示。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http://bair.berkeley.edu/blog/2017/12/20/reverse-curriculum/</a:t>
            </a:r>
            <a:endParaRPr lang="zh-TW" altLang="en-US" dirty="0"/>
          </a:p>
          <a:p>
            <a:endParaRPr lang="zh-TW" altLang="en-US" dirty="0"/>
          </a:p>
          <a:p>
            <a:r>
              <a:rPr lang="zh-TW" altLang="en-US" dirty="0"/>
              <a:t>课程学习（curriculum learning） 。课程学习不是强化学习独有的概念，在机器学习尤其是深度学习中，我们都会用到课程学习的概念。</a:t>
            </a:r>
            <a:endParaRPr lang="zh-TW" altLang="en-US" dirty="0"/>
          </a:p>
          <a:p>
            <a:endParaRPr lang="zh-TW" altLang="en-US" dirty="0"/>
          </a:p>
          <a:p>
            <a:r>
              <a:rPr lang="zh-TW" altLang="en-US" dirty="0"/>
              <a:t>具体来说，课程学习是指我们为智能体的学习做规划，给他“喂”的训练数据是有顺序的，通常都是由简单到难的。比如，假设我们要教一个小朋友学微积分，他做错题就惩罚他，这样他很难学会。我们应该先教他乘法，再教他微积分。所以课程学习就是指在训练智能体的时候，训练数据从简单到困难。就算不是强化学习，一般在训练深度网络的时候，我们有时候也会这么做。例如，在训练循环神经网络 的时候，已经有很多的文献都证明，给智能体先看短的序列，再慢慢给它看长的序列，通常它可以学得比较好。在强化学习里面，我们就是要帮智能体规划它的课程，课程难度从易到难。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>
                <a:solidFill>
                  <a:srgbClr val="333333"/>
                </a:solidFill>
                <a:latin typeface="Merriweather"/>
              </a:rPr>
              <a:t>By </a:t>
            </a:r>
            <a:r>
              <a:rPr lang="en-US" altLang="zh-TW" b="1" dirty="0">
                <a:solidFill>
                  <a:srgbClr val="333333"/>
                </a:solidFill>
                <a:latin typeface="Merriweather"/>
              </a:rPr>
              <a:t>choosing the ordering of the starting positions that we use in training</a:t>
            </a:r>
            <a:r>
              <a:rPr lang="en-US" altLang="zh-TW" dirty="0">
                <a:solidFill>
                  <a:srgbClr val="333333"/>
                </a:solidFill>
                <a:latin typeface="Merriweather"/>
              </a:rPr>
              <a:t>, we can exploit this underlying structure of the problem and improve learning efficiency.</a:t>
            </a:r>
            <a:endParaRPr lang="en-US" altLang="zh-TW" dirty="0">
              <a:solidFill>
                <a:srgbClr val="333333"/>
              </a:solidFill>
              <a:latin typeface="Merriweath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dirty="0">
              <a:solidFill>
                <a:srgbClr val="333333"/>
              </a:solidFill>
              <a:latin typeface="Merriweath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>
                <a:sym typeface="+mn-ea"/>
              </a:rPr>
              <a:t>例如，Meta玩 ViZDoom 的智能体表现非常好，它参加 ViZDoom 的比赛得了第一名。对于 Meta 玩 ViZDoom 的智能体，是有为智能体规划课程的，从课程 0 一直到课程 7。在不同的课程里面，怪物的速度与血量是不一样的。所以，在越进阶的课程里面，怪物的速度越快，血量越多。如果直接上课程 7，智能体是无法学习的。要从课程 0 开始，一点一点增加难度，这样智能体才学得起来。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dirty="0">
              <a:solidFill>
                <a:srgbClr val="333333"/>
              </a:solidFill>
              <a:latin typeface="Merriweath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dirty="0">
              <a:solidFill>
                <a:srgbClr val="333333"/>
              </a:solidFill>
              <a:latin typeface="Merriweath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对于把蓝色的板子穿过柱子的任务，怎么让机器人一直从简单学到难呢？如图 10.6（左）所示，也许一开始，板子就已经在柱子上了。这时候，机器人只要把蓝色的板子压下去就可以了。这种情况比较简单，机器人应该很快就能学会。因为机器人只有往上与往下这两个选择，往下就得到奖励，任务就结束了，所有它也不知道学的是什么。如图 10.6（中）所示，我们把板子放高一点儿，机器人有时候会笨拙地往上拉板子，然后把板子拿出来。如果机器人可以学会压板子，拿板子也有很大的可能可以学会。假设机器人现在已经学到，只要板子接近柱子，它就可以把板子压下去。接下来，我们再让它学更一般的情况。如图 10.6（右）所示，一开始，让板子离柱子远一点儿。然后，板子放到柱子上面的时候，机器人就知道把板子压下去，这就是课程学习的概念。当然课程学习有点儿特别，它需要人去为智能体设计课程。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>
                <a:solidFill>
                  <a:srgbClr val="333333"/>
                </a:solidFill>
                <a:latin typeface="Merriweather"/>
              </a:rPr>
              <a:t>“Start of Intermediate Difficulty” (</a:t>
            </a:r>
            <a:r>
              <a:rPr lang="en-US" altLang="zh-TW" dirty="0" err="1">
                <a:solidFill>
                  <a:srgbClr val="333333"/>
                </a:solidFill>
                <a:latin typeface="Merriweather"/>
              </a:rPr>
              <a:t>SoID</a:t>
            </a:r>
            <a:r>
              <a:rPr lang="en-US" altLang="zh-TW" dirty="0">
                <a:solidFill>
                  <a:srgbClr val="333333"/>
                </a:solidFill>
                <a:latin typeface="Merriweather"/>
              </a:rPr>
              <a:t>)</a:t>
            </a:r>
            <a:endParaRPr lang="en-US" altLang="zh-TW" dirty="0">
              <a:solidFill>
                <a:srgbClr val="333333"/>
              </a:solidFill>
              <a:latin typeface="Merriweath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dirty="0">
              <a:solidFill>
                <a:srgbClr val="333333"/>
              </a:solidFill>
              <a:latin typeface="Merriweath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有一个比较通用的方法：逆向课程生成（reverse curriculum generation）。我们可以用一个比较通用的方法来帮智能体设计课程。如图 10.7 所示，假设我们一开始有一个状态$s_\mathrm{g}$，这是黄金状态（gold state），也就是最后最理想的结果。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1. </a:t>
            </a:r>
            <a:r>
              <a:rPr lang="zh-TW" altLang="en-US" dirty="0"/>
              <a:t>如果以板子和柱子的实验为例，黄金状态就是把板子穿过柱子。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2. </a:t>
            </a:r>
            <a:r>
              <a:rPr lang="zh-TW" altLang="en-US" dirty="0"/>
              <a:t>如果我们以训练机械臂抓东西为例，抓到东西就称为黄金状态。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接下来我们根据黄金状态去找其他的状态，这些其他的状态与黄金状态是比较接近的。例如，在让机械臂抓东西的例子里面，机械臂可能还没有抓到东西。假设与黄金状态很接近的状态称为 </a:t>
            </a:r>
            <a:r>
              <a:rPr lang="en-US" altLang="zh-TW" dirty="0"/>
              <a:t>s1</a:t>
            </a:r>
            <a:r>
              <a:rPr lang="zh-TW" altLang="en-US" dirty="0"/>
              <a:t>。机械臂还没有抓到东西，但它与黄金状态很接近，这种状态可称为$s_1$。至于什么是接近，这取决于具体情况。我们要根据任务来设计怎么从 </a:t>
            </a:r>
            <a:r>
              <a:rPr lang="en-US" altLang="zh-TW" dirty="0"/>
              <a:t>sg</a:t>
            </a:r>
            <a:r>
              <a:rPr lang="zh-TW" altLang="en-US" dirty="0"/>
              <a:t> 采样出 </a:t>
            </a:r>
            <a:r>
              <a:rPr lang="en-US" altLang="zh-TW" dirty="0"/>
              <a:t>s1</a:t>
            </a:r>
            <a:r>
              <a:rPr lang="zh-TW" altLang="en-US" dirty="0"/>
              <a:t>。接下来，智能体再从</a:t>
            </a:r>
            <a:r>
              <a:rPr lang="en-US" altLang="zh-TW" dirty="0"/>
              <a:t>s1</a:t>
            </a:r>
            <a:r>
              <a:rPr lang="zh-TW" altLang="en-US" dirty="0"/>
              <a:t> 开始与环境交互，看它能不能够达到黄金状态</a:t>
            </a:r>
            <a:r>
              <a:rPr lang="en-US" altLang="zh-TW" dirty="0"/>
              <a:t>sg</a:t>
            </a:r>
            <a:r>
              <a:rPr lang="zh-TW" altLang="en-US" dirty="0"/>
              <a:t>，在每一个状态下，智能体与环境交互的时候，都会得到一个奖励。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接下来，我们把奖励特别极端的情况去掉。奖励特别极端的情况的意思是这些情况太简单或是太难了。如果奖励很大，就代表这个情况太简单了，就不用学习了，因为智能体已经会了，它可以得到很大的奖励。如果奖励太小，就代表这个情况太难了，依照智能体现在的能力它学不会，所以就不学这个，只学一些奖励适中的情况。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>
                <a:solidFill>
                  <a:srgbClr val="333333"/>
                </a:solidFill>
                <a:latin typeface="Merriweather"/>
              </a:rPr>
              <a:t>“Start of Intermediate Difficulty” (</a:t>
            </a:r>
            <a:r>
              <a:rPr lang="en-US" altLang="zh-TW" dirty="0" err="1">
                <a:solidFill>
                  <a:srgbClr val="333333"/>
                </a:solidFill>
                <a:latin typeface="Merriweather"/>
              </a:rPr>
              <a:t>SoID</a:t>
            </a:r>
            <a:r>
              <a:rPr lang="en-US" altLang="zh-TW" dirty="0">
                <a:solidFill>
                  <a:srgbClr val="333333"/>
                </a:solidFill>
                <a:latin typeface="Merriweather"/>
              </a:rPr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CBCC-A7D2-4D3F-9F30-5B4459D353B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36FB-0EB5-4889-B652-61F5A13F0AC0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2E01-AD74-48EC-B688-3859DB6E1886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36FB-0EB5-4889-B652-61F5A13F0AC0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2E01-AD74-48EC-B688-3859DB6E1886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36FB-0EB5-4889-B652-61F5A13F0AC0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2E01-AD74-48EC-B688-3859DB6E1886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36FB-0EB5-4889-B652-61F5A13F0AC0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2E01-AD74-48EC-B688-3859DB6E1886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36FB-0EB5-4889-B652-61F5A13F0AC0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2E01-AD74-48EC-B688-3859DB6E1886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36FB-0EB5-4889-B652-61F5A13F0AC0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2E01-AD74-48EC-B688-3859DB6E1886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36FB-0EB5-4889-B652-61F5A13F0AC0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2E01-AD74-48EC-B688-3859DB6E1886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36FB-0EB5-4889-B652-61F5A13F0AC0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2E01-AD74-48EC-B688-3859DB6E1886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36FB-0EB5-4889-B652-61F5A13F0AC0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2E01-AD74-48EC-B688-3859DB6E1886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36FB-0EB5-4889-B652-61F5A13F0AC0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2E01-AD74-48EC-B688-3859DB6E1886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36FB-0EB5-4889-B652-61F5A13F0AC0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B2E01-AD74-48EC-B688-3859DB6E1886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B36FB-0EB5-4889-B652-61F5A13F0AC0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B2E01-AD74-48EC-B688-3859DB6E1886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4.png"/><Relationship Id="rId7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tags" Target="../tags/tag3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45.png"/><Relationship Id="rId10" Type="http://schemas.openxmlformats.org/officeDocument/2006/relationships/tags" Target="../tags/tag19.xml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tags" Target="../tags/tag22.xml"/><Relationship Id="rId4" Type="http://schemas.openxmlformats.org/officeDocument/2006/relationships/image" Target="../media/image49.jpeg"/><Relationship Id="rId3" Type="http://schemas.openxmlformats.org/officeDocument/2006/relationships/tags" Target="../tags/tag21.xml"/><Relationship Id="rId2" Type="http://schemas.openxmlformats.org/officeDocument/2006/relationships/image" Target="../media/image48.png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image" Target="../media/image53.GIF"/><Relationship Id="rId2" Type="http://schemas.openxmlformats.org/officeDocument/2006/relationships/image" Target="../media/image52.GIF"/><Relationship Id="rId1" Type="http://schemas.openxmlformats.org/officeDocument/2006/relationships/image" Target="../media/image51.GIF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tags" Target="../tags/tag7.xml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tags" Target="../tags/tag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tags" Target="../tags/tag10.xml"/><Relationship Id="rId4" Type="http://schemas.openxmlformats.org/officeDocument/2006/relationships/image" Target="../media/image9.png"/><Relationship Id="rId3" Type="http://schemas.openxmlformats.org/officeDocument/2006/relationships/tags" Target="../tags/tag9.xml"/><Relationship Id="rId2" Type="http://schemas.openxmlformats.org/officeDocument/2006/relationships/image" Target="../media/image8.png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0.png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tags" Target="../tags/tag17.xml"/><Relationship Id="rId2" Type="http://schemas.openxmlformats.org/officeDocument/2006/relationships/image" Target="../media/image32.png"/><Relationship Id="rId1" Type="http://schemas.openxmlformats.org/officeDocument/2006/relationships/tags" Target="../tags/tag1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9215" y="44450"/>
            <a:ext cx="4533265" cy="775335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Reward </a:t>
            </a:r>
            <a:r>
              <a:rPr lang="en-US" altLang="zh-TW" dirty="0"/>
              <a:t>space</a:t>
            </a:r>
            <a:endParaRPr lang="en-US" alt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9215" y="6631940"/>
            <a:ext cx="6493510" cy="226060"/>
          </a:xfrm>
        </p:spPr>
        <p:txBody>
          <a:bodyPr>
            <a:normAutofit fontScale="50000"/>
          </a:bodyPr>
          <a:lstStyle/>
          <a:p>
            <a:pPr algn="l"/>
            <a:r>
              <a:rPr lang="en-US" altLang="zh-TW" sz="1555" dirty="0"/>
              <a:t>[1] </a:t>
            </a:r>
            <a:r>
              <a:rPr lang="zh-TW" altLang="en-US" sz="1555" dirty="0"/>
              <a:t>http://aaai-rlg.mlanctot.info/papers/AAAI22-RLG_paper_38.pdf</a:t>
            </a:r>
            <a:endParaRPr lang="zh-TW" altLang="en-US" sz="1555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9105" y="1065530"/>
            <a:ext cx="2867025" cy="1590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06415" y="1029335"/>
            <a:ext cx="3123565" cy="15544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40005" y="2656205"/>
            <a:ext cx="5111750" cy="3794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319270" y="0"/>
            <a:ext cx="4721860" cy="9671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412105" y="2963545"/>
            <a:ext cx="3596640" cy="30060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141095"/>
            <a:ext cx="6972300" cy="516255"/>
          </a:xfrm>
        </p:spPr>
        <p:txBody>
          <a:bodyPr>
            <a:normAutofit fontScale="90000"/>
          </a:bodyPr>
          <a:lstStyle/>
          <a:p>
            <a:r>
              <a:rPr lang="en-US" altLang="zh-TW" sz="3000" dirty="0"/>
              <a:t>Intrinsic Curiosity Module</a:t>
            </a:r>
            <a:endParaRPr lang="zh-TW" altLang="en-US" sz="3000" dirty="0"/>
          </a:p>
        </p:txBody>
      </p:sp>
      <p:sp>
        <p:nvSpPr>
          <p:cNvPr id="4" name="矩形 3"/>
          <p:cNvSpPr/>
          <p:nvPr/>
        </p:nvSpPr>
        <p:spPr>
          <a:xfrm>
            <a:off x="978194" y="2211575"/>
            <a:ext cx="6613453" cy="359507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3466213" y="1422215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213" y="1422215"/>
                <a:ext cx="749281" cy="479106"/>
              </a:xfrm>
              <a:prstGeom prst="rect">
                <a:avLst/>
              </a:prstGeom>
              <a:blipFill rotWithShape="1">
                <a:blip r:embed="rId1"/>
                <a:stretch>
                  <a:fillRect l="-51" t="-94" r="49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3102207" y="5996013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207" y="5996013"/>
                <a:ext cx="749281" cy="479106"/>
              </a:xfrm>
              <a:prstGeom prst="rect">
                <a:avLst/>
              </a:prstGeom>
              <a:blipFill rotWithShape="1">
                <a:blip r:embed="rId2"/>
                <a:stretch>
                  <a:fillRect l="-31" t="-72" r="28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1537034" y="5996013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34" y="5996013"/>
                <a:ext cx="749281" cy="479106"/>
              </a:xfrm>
              <a:prstGeom prst="rect">
                <a:avLst/>
              </a:prstGeom>
              <a:blipFill rotWithShape="1">
                <a:blip r:embed="rId3"/>
                <a:stretch>
                  <a:fillRect l="-45" t="-72" r="42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4733992" y="5996013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992" y="5996013"/>
                <a:ext cx="749281" cy="479106"/>
              </a:xfrm>
              <a:prstGeom prst="rect">
                <a:avLst/>
              </a:prstGeom>
              <a:blipFill rotWithShape="1">
                <a:blip r:embed="rId4"/>
                <a:stretch>
                  <a:fillRect l="-9" t="-72" r="6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449574" y="3113449"/>
            <a:ext cx="2291000" cy="5760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 1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2800428" y="4780742"/>
            <a:ext cx="1289039" cy="66667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Feature </a:t>
            </a:r>
            <a:endParaRPr lang="en-US" altLang="zh-TW" sz="2400" dirty="0"/>
          </a:p>
          <a:p>
            <a:pPr algn="ctr"/>
            <a:r>
              <a:rPr lang="en-US" altLang="zh-TW" sz="2400" dirty="0"/>
              <a:t>Ext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4410015" y="4780742"/>
            <a:ext cx="1289039" cy="66667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Feature </a:t>
            </a:r>
            <a:endParaRPr lang="en-US" altLang="zh-TW" sz="2400" dirty="0"/>
          </a:p>
          <a:p>
            <a:pPr algn="ctr"/>
            <a:r>
              <a:rPr lang="en-US" altLang="zh-TW" sz="2400" dirty="0"/>
              <a:t>Ext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6097871" y="2865870"/>
            <a:ext cx="1270495" cy="9805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 2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1"/>
              <p:nvPr/>
            </p:nvSpPr>
            <p:spPr>
              <a:xfrm>
                <a:off x="3070306" y="4104803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306" y="4104803"/>
                <a:ext cx="749281" cy="479106"/>
              </a:xfrm>
              <a:prstGeom prst="rect">
                <a:avLst/>
              </a:prstGeom>
              <a:blipFill rotWithShape="1">
                <a:blip r:embed="rId5"/>
                <a:stretch>
                  <a:fillRect l="-11" t="-34" r="-7195" b="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/>
              <p:cNvSpPr txBox="1"/>
              <p:nvPr/>
            </p:nvSpPr>
            <p:spPr>
              <a:xfrm>
                <a:off x="4410015" y="4094169"/>
                <a:ext cx="1276426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15" y="4094169"/>
                <a:ext cx="1276426" cy="479106"/>
              </a:xfrm>
              <a:prstGeom prst="rect">
                <a:avLst/>
              </a:prstGeom>
              <a:blipFill rotWithShape="1">
                <a:blip r:embed="rId6"/>
                <a:stretch>
                  <a:fillRect l="-45" t="-68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1"/>
              <p:nvPr/>
            </p:nvSpPr>
            <p:spPr>
              <a:xfrm>
                <a:off x="1956861" y="2368610"/>
                <a:ext cx="1276426" cy="477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61" y="2368610"/>
                <a:ext cx="1276426" cy="477118"/>
              </a:xfrm>
              <a:prstGeom prst="rect">
                <a:avLst/>
              </a:prstGeom>
              <a:blipFill rotWithShape="1">
                <a:blip r:embed="rId7"/>
                <a:stretch>
                  <a:fillRect l="-33" t="-13" r="39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/>
          <p:nvPr/>
        </p:nvCxnSpPr>
        <p:spPr>
          <a:xfrm flipV="1">
            <a:off x="1890408" y="3689501"/>
            <a:ext cx="0" cy="23891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3444946" y="5491049"/>
            <a:ext cx="0" cy="6311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5058861" y="5479316"/>
            <a:ext cx="0" cy="6311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3434313" y="4471819"/>
            <a:ext cx="0" cy="3089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5062401" y="4482452"/>
            <a:ext cx="0" cy="3089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3437854" y="3666338"/>
            <a:ext cx="0" cy="4553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2602156" y="2845728"/>
            <a:ext cx="0" cy="24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3103648" y="2619768"/>
            <a:ext cx="3412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4189972" y="2619768"/>
            <a:ext cx="8369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5058861" y="2612342"/>
            <a:ext cx="0" cy="15910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3830222" y="1901422"/>
            <a:ext cx="3" cy="520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endCxn id="12" idx="1"/>
          </p:cNvCxnSpPr>
          <p:nvPr/>
        </p:nvCxnSpPr>
        <p:spPr>
          <a:xfrm flipV="1">
            <a:off x="3434313" y="3356163"/>
            <a:ext cx="2663558" cy="822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endCxn id="12" idx="1"/>
          </p:cNvCxnSpPr>
          <p:nvPr/>
        </p:nvCxnSpPr>
        <p:spPr>
          <a:xfrm flipV="1">
            <a:off x="5078763" y="3356163"/>
            <a:ext cx="1019108" cy="884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H="1">
            <a:off x="6733117" y="3887760"/>
            <a:ext cx="1" cy="445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/>
              <p:cNvSpPr txBox="1"/>
              <p:nvPr/>
            </p:nvSpPr>
            <p:spPr>
              <a:xfrm>
                <a:off x="6358476" y="4301824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476" y="4301824"/>
                <a:ext cx="749281" cy="479106"/>
              </a:xfrm>
              <a:prstGeom prst="rect">
                <a:avLst/>
              </a:prstGeom>
              <a:blipFill rotWithShape="1">
                <a:blip r:embed="rId3"/>
                <a:stretch>
                  <a:fillRect l="-29" t="-70" r="27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/>
              <p:cNvSpPr txBox="1"/>
              <p:nvPr/>
            </p:nvSpPr>
            <p:spPr>
              <a:xfrm>
                <a:off x="6358476" y="5229310"/>
                <a:ext cx="7492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476" y="5229310"/>
                <a:ext cx="749281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29" t="-18" r="27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/>
          <p:cNvSpPr/>
          <p:nvPr/>
        </p:nvSpPr>
        <p:spPr>
          <a:xfrm>
            <a:off x="3434313" y="2434509"/>
            <a:ext cx="749281" cy="317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diff</a:t>
            </a:r>
            <a:endParaRPr lang="zh-TW" altLang="en-US" sz="2400" dirty="0"/>
          </a:p>
        </p:txBody>
      </p:sp>
      <p:sp>
        <p:nvSpPr>
          <p:cNvPr id="53" name="箭號: 上-下雙向 52"/>
          <p:cNvSpPr/>
          <p:nvPr/>
        </p:nvSpPr>
        <p:spPr>
          <a:xfrm>
            <a:off x="6561095" y="4747786"/>
            <a:ext cx="344042" cy="546169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矩形 55"/>
              <p:cNvSpPr/>
              <p:nvPr/>
            </p:nvSpPr>
            <p:spPr>
              <a:xfrm>
                <a:off x="5699054" y="1447676"/>
                <a:ext cx="3062027" cy="115775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is useful features related to actions</a:t>
                </a:r>
                <a:endParaRPr lang="zh-TW" altLang="en-US" sz="2800" dirty="0"/>
              </a:p>
            </p:txBody>
          </p:sp>
        </mc:Choice>
        <mc:Fallback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054" y="1447676"/>
                <a:ext cx="3062027" cy="1157751"/>
              </a:xfrm>
              <a:prstGeom prst="rect">
                <a:avLst/>
              </a:prstGeom>
              <a:blipFill rotWithShape="1">
                <a:blip r:embed="rId9"/>
                <a:stretch>
                  <a:fillRect l="-164" t="-428" r="-146" b="-382"/>
                </a:stretch>
              </a:blip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2109470" y="4584065"/>
            <a:ext cx="6908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过滤</a:t>
            </a:r>
            <a:r>
              <a:rPr lang="zh-CN" altLang="en-US"/>
              <a:t>无关信息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097905" y="5831205"/>
            <a:ext cx="23971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要采取的动作与真正的动作越接近越好。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170815" y="-4445"/>
            <a:ext cx="8225790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Reward from Auxiliary Task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730099" y="201476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https://arxiv.org/abs/1611.05397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57280"/>
            <a:ext cx="9144000" cy="539924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pic>
        <p:nvPicPr>
          <p:cNvPr id="4" name="DeepMind - Reinforcement Learning with Unsupervised Auxiliary Tasks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  <p:sp>
        <p:nvSpPr>
          <p:cNvPr id="3" name="文本框 2"/>
          <p:cNvSpPr txBox="1"/>
          <p:nvPr/>
        </p:nvSpPr>
        <p:spPr>
          <a:xfrm>
            <a:off x="2550160" y="143510"/>
            <a:ext cx="54705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ICM可能失败的场景：</a:t>
            </a:r>
            <a:endParaRPr lang="zh-CN" altLang="en-US"/>
          </a:p>
          <a:p>
            <a:r>
              <a:rPr lang="zh-CN" altLang="en-US"/>
              <a:t>• 状态转移非常复杂，神经网络容量有限</a:t>
            </a:r>
            <a:endParaRPr lang="zh-CN" altLang="en-US"/>
          </a:p>
          <a:p>
            <a:r>
              <a:rPr lang="zh-CN" altLang="en-US"/>
              <a:t>• 状态转移是随机函数，例如 noi s y - TV 问 题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040" y="1951990"/>
            <a:ext cx="4282440" cy="4987925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71365" y="3066415"/>
            <a:ext cx="4362450" cy="275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20495" y="242570"/>
            <a:ext cx="6798945" cy="1709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347028"/>
            <a:ext cx="7772400" cy="2387600"/>
          </a:xfrm>
        </p:spPr>
        <p:txBody>
          <a:bodyPr/>
          <a:lstStyle/>
          <a:p>
            <a:r>
              <a:rPr lang="en-US" altLang="zh-TW" dirty="0"/>
              <a:t>Sparse</a:t>
            </a:r>
            <a:r>
              <a:rPr lang="zh-TW" altLang="en-US" dirty="0"/>
              <a:t> </a:t>
            </a:r>
            <a:r>
              <a:rPr lang="en-US" altLang="zh-TW" dirty="0"/>
              <a:t>Reward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83945" y="2601278"/>
            <a:ext cx="6858000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00FF"/>
                </a:solidFill>
              </a:rPr>
              <a:t>Curriculum Learning</a:t>
            </a:r>
            <a:endParaRPr lang="zh-TW" altLang="en-US" sz="4000" dirty="0">
              <a:solidFill>
                <a:srgbClr val="0000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1840" y="4135120"/>
            <a:ext cx="7747000" cy="1818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TW" altLang="en-US" dirty="0">
                <a:sym typeface="+mn-ea"/>
              </a:rPr>
              <a:t>课程学习是指我们为智能体的学习做规划，</a:t>
            </a:r>
            <a:r>
              <a:rPr lang="zh-CN" altLang="zh-TW" dirty="0">
                <a:sym typeface="+mn-ea"/>
              </a:rPr>
              <a:t>提供的</a:t>
            </a:r>
            <a:r>
              <a:rPr lang="zh-TW" altLang="en-US" dirty="0">
                <a:sym typeface="+mn-ea"/>
              </a:rPr>
              <a:t>训练数据是有顺序的，通常都是由简单到难的。</a:t>
            </a:r>
            <a:endParaRPr lang="zh-TW" altLang="en-US" dirty="0">
              <a:sym typeface="+mn-ea"/>
            </a:endParaRPr>
          </a:p>
          <a:p>
            <a:endParaRPr lang="zh-TW" altLang="en-US" dirty="0">
              <a:sym typeface="+mn-ea"/>
            </a:endParaRPr>
          </a:p>
          <a:p>
            <a:r>
              <a:rPr lang="zh-TW" altLang="en-US" dirty="0">
                <a:sym typeface="+mn-ea"/>
              </a:rPr>
              <a:t>例如，</a:t>
            </a:r>
            <a:endParaRPr lang="zh-TW" altLang="en-US" dirty="0">
              <a:sym typeface="+mn-ea"/>
            </a:endParaRPr>
          </a:p>
          <a:p>
            <a:r>
              <a:rPr lang="zh-TW" altLang="en-US" dirty="0">
                <a:sym typeface="+mn-ea"/>
              </a:rPr>
              <a:t>在训练循环神经网络 的时候，已经有很多的文献都证明，给智能体先看短的序列，再慢慢给它看长的序列，通常它可以学得比较好。</a:t>
            </a:r>
            <a:endParaRPr lang="zh-TW" altLang="en-US" dirty="0">
              <a:sym typeface="+mn-ea"/>
            </a:endParaRPr>
          </a:p>
          <a:p>
            <a:endParaRPr lang="zh-TW" altLang="en-US" dirty="0">
              <a:sym typeface="+mn-ea"/>
            </a:endParaRPr>
          </a:p>
          <a:p>
            <a:r>
              <a:rPr lang="zh-TW" altLang="en-US" dirty="0">
                <a:sym typeface="+mn-ea"/>
              </a:rPr>
              <a:t>在强化学习里面，帮智能体规划它的课程，课程难度从易到难。</a:t>
            </a:r>
            <a:endParaRPr lang="zh-TW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Curriculum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0535" y="1529080"/>
            <a:ext cx="7886700" cy="4351338"/>
          </a:xfrm>
        </p:spPr>
        <p:txBody>
          <a:bodyPr/>
          <a:lstStyle/>
          <a:p>
            <a:r>
              <a:rPr lang="en-US" altLang="zh-TW" dirty="0"/>
              <a:t>Starting from simple training examples, and then becoming harder and harder.</a:t>
            </a:r>
            <a:endParaRPr lang="zh-TW" altLang="en-US" dirty="0"/>
          </a:p>
        </p:txBody>
      </p:sp>
      <p:pic>
        <p:nvPicPr>
          <p:cNvPr id="2052" name="Picture 4" descr="http://bair.berkeley.edu/static/blog/reverse_curriculum/ring_curr1.gif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" y="4122601"/>
            <a:ext cx="2937284" cy="1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bair.berkeley.edu/static/blog/reverse_curriculum/ring_curr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493" y="4147206"/>
            <a:ext cx="3040286" cy="197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air.berkeley.edu/static/blog/reverse_curriculum/ring_curr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925" y="3936522"/>
            <a:ext cx="2538482" cy="224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30944"/>
            <a:ext cx="9144000" cy="120396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64609" y="2457202"/>
            <a:ext cx="1648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 err="1"/>
              <a:t>VizDoom</a:t>
            </a:r>
            <a:endParaRPr lang="zh-TW" altLang="en-US" sz="2400" b="1" i="1" u="sng" dirty="0"/>
          </a:p>
        </p:txBody>
      </p:sp>
      <p:sp>
        <p:nvSpPr>
          <p:cNvPr id="4" name="文本框 3"/>
          <p:cNvSpPr txBox="1"/>
          <p:nvPr/>
        </p:nvSpPr>
        <p:spPr>
          <a:xfrm>
            <a:off x="4450080" y="70485"/>
            <a:ext cx="4572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课程学习有点儿特别，它需要人去为智能体设计课程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Reverse Curriculum Generation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4210491" y="3040910"/>
            <a:ext cx="212651" cy="21265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4529469" y="2947532"/>
                <a:ext cx="350609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469" y="2947532"/>
                <a:ext cx="350609" cy="399405"/>
              </a:xfrm>
              <a:prstGeom prst="rect">
                <a:avLst/>
              </a:prstGeom>
              <a:blipFill rotWithShape="1">
                <a:blip r:embed="rId1"/>
                <a:stretch>
                  <a:fillRect l="-4" t="-124" r="-12649" b="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橢圓 8"/>
          <p:cNvSpPr/>
          <p:nvPr/>
        </p:nvSpPr>
        <p:spPr>
          <a:xfrm>
            <a:off x="3469756" y="2608519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529203" y="2376429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2771551" y="3253561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425345" y="3345708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4288202" y="3817084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1"/>
              <p:nvPr/>
            </p:nvSpPr>
            <p:spPr>
              <a:xfrm>
                <a:off x="1228060" y="4816433"/>
                <a:ext cx="3200400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Given a goal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sz="2400" dirty="0"/>
                  <a:t>.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60" y="4816433"/>
                <a:ext cx="3200400" cy="491738"/>
              </a:xfrm>
              <a:prstGeom prst="rect">
                <a:avLst/>
              </a:prstGeom>
              <a:blipFill rotWithShape="1">
                <a:blip r:embed="rId2"/>
                <a:stretch>
                  <a:fillRect l="-19" t="-121" r="19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/>
              <p:cNvSpPr txBox="1"/>
              <p:nvPr/>
            </p:nvSpPr>
            <p:spPr>
              <a:xfrm>
                <a:off x="1238885" y="5344160"/>
                <a:ext cx="7960995" cy="5511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Sample some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 “close”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885" y="5344160"/>
                <a:ext cx="7960995" cy="5511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1"/>
              <p:nvPr/>
            </p:nvSpPr>
            <p:spPr>
              <a:xfrm>
                <a:off x="1238885" y="5878195"/>
                <a:ext cx="753237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Start from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, each trajectory has reward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885" y="5878195"/>
                <a:ext cx="7532370" cy="4603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2399441" y="3147234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441" y="3147234"/>
                <a:ext cx="524246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78" t="-38" r="28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手繪多邊形: 圖案 19"/>
          <p:cNvSpPr/>
          <p:nvPr/>
        </p:nvSpPr>
        <p:spPr>
          <a:xfrm>
            <a:off x="4401730" y="2636874"/>
            <a:ext cx="202168" cy="414670"/>
          </a:xfrm>
          <a:custGeom>
            <a:avLst/>
            <a:gdLst>
              <a:gd name="connsiteX0" fmla="*/ 202168 w 202168"/>
              <a:gd name="connsiteY0" fmla="*/ 0 h 414670"/>
              <a:gd name="connsiteX1" fmla="*/ 180903 w 202168"/>
              <a:gd name="connsiteY1" fmla="*/ 223284 h 414670"/>
              <a:gd name="connsiteX2" fmla="*/ 170270 w 202168"/>
              <a:gd name="connsiteY2" fmla="*/ 255182 h 414670"/>
              <a:gd name="connsiteX3" fmla="*/ 106475 w 202168"/>
              <a:gd name="connsiteY3" fmla="*/ 287079 h 414670"/>
              <a:gd name="connsiteX4" fmla="*/ 85210 w 202168"/>
              <a:gd name="connsiteY4" fmla="*/ 308345 h 414670"/>
              <a:gd name="connsiteX5" fmla="*/ 53312 w 202168"/>
              <a:gd name="connsiteY5" fmla="*/ 318977 h 414670"/>
              <a:gd name="connsiteX6" fmla="*/ 10782 w 202168"/>
              <a:gd name="connsiteY6" fmla="*/ 361507 h 414670"/>
              <a:gd name="connsiteX7" fmla="*/ 149 w 202168"/>
              <a:gd name="connsiteY7" fmla="*/ 414670 h 41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68" h="414670">
                <a:moveTo>
                  <a:pt x="202168" y="0"/>
                </a:moveTo>
                <a:cubicBezTo>
                  <a:pt x="198166" y="52019"/>
                  <a:pt x="191811" y="163291"/>
                  <a:pt x="180903" y="223284"/>
                </a:cubicBezTo>
                <a:cubicBezTo>
                  <a:pt x="178898" y="234311"/>
                  <a:pt x="177272" y="246430"/>
                  <a:pt x="170270" y="255182"/>
                </a:cubicBezTo>
                <a:cubicBezTo>
                  <a:pt x="155280" y="273920"/>
                  <a:pt x="127488" y="280075"/>
                  <a:pt x="106475" y="287079"/>
                </a:cubicBezTo>
                <a:cubicBezTo>
                  <a:pt x="99387" y="294168"/>
                  <a:pt x="93806" y="303187"/>
                  <a:pt x="85210" y="308345"/>
                </a:cubicBezTo>
                <a:cubicBezTo>
                  <a:pt x="75599" y="314111"/>
                  <a:pt x="61237" y="311052"/>
                  <a:pt x="53312" y="318977"/>
                </a:cubicBezTo>
                <a:cubicBezTo>
                  <a:pt x="-3396" y="375684"/>
                  <a:pt x="95841" y="333155"/>
                  <a:pt x="10782" y="361507"/>
                </a:cubicBezTo>
                <a:cubicBezTo>
                  <a:pt x="-2093" y="400130"/>
                  <a:pt x="149" y="382197"/>
                  <a:pt x="149" y="41467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手繪多邊形: 圖案 21"/>
          <p:cNvSpPr/>
          <p:nvPr/>
        </p:nvSpPr>
        <p:spPr>
          <a:xfrm>
            <a:off x="4029408" y="3221665"/>
            <a:ext cx="393736" cy="659219"/>
          </a:xfrm>
          <a:custGeom>
            <a:avLst/>
            <a:gdLst>
              <a:gd name="connsiteX0" fmla="*/ 393736 w 393736"/>
              <a:gd name="connsiteY0" fmla="*/ 659219 h 659219"/>
              <a:gd name="connsiteX1" fmla="*/ 255513 w 393736"/>
              <a:gd name="connsiteY1" fmla="*/ 606056 h 659219"/>
              <a:gd name="connsiteX2" fmla="*/ 223615 w 393736"/>
              <a:gd name="connsiteY2" fmla="*/ 584791 h 659219"/>
              <a:gd name="connsiteX3" fmla="*/ 191718 w 393736"/>
              <a:gd name="connsiteY3" fmla="*/ 574158 h 659219"/>
              <a:gd name="connsiteX4" fmla="*/ 96025 w 393736"/>
              <a:gd name="connsiteY4" fmla="*/ 520995 h 659219"/>
              <a:gd name="connsiteX5" fmla="*/ 74759 w 393736"/>
              <a:gd name="connsiteY5" fmla="*/ 499730 h 659219"/>
              <a:gd name="connsiteX6" fmla="*/ 10964 w 393736"/>
              <a:gd name="connsiteY6" fmla="*/ 478465 h 659219"/>
              <a:gd name="connsiteX7" fmla="*/ 332 w 393736"/>
              <a:gd name="connsiteY7" fmla="*/ 446568 h 659219"/>
              <a:gd name="connsiteX8" fmla="*/ 53494 w 393736"/>
              <a:gd name="connsiteY8" fmla="*/ 404037 h 659219"/>
              <a:gd name="connsiteX9" fmla="*/ 74759 w 393736"/>
              <a:gd name="connsiteY9" fmla="*/ 329609 h 659219"/>
              <a:gd name="connsiteX10" fmla="*/ 85392 w 393736"/>
              <a:gd name="connsiteY10" fmla="*/ 297712 h 659219"/>
              <a:gd name="connsiteX11" fmla="*/ 117290 w 393736"/>
              <a:gd name="connsiteY11" fmla="*/ 159488 h 659219"/>
              <a:gd name="connsiteX12" fmla="*/ 138555 w 393736"/>
              <a:gd name="connsiteY12" fmla="*/ 85061 h 659219"/>
              <a:gd name="connsiteX13" fmla="*/ 159820 w 393736"/>
              <a:gd name="connsiteY13" fmla="*/ 63795 h 659219"/>
              <a:gd name="connsiteX14" fmla="*/ 181085 w 393736"/>
              <a:gd name="connsiteY14" fmla="*/ 31898 h 659219"/>
              <a:gd name="connsiteX15" fmla="*/ 234248 w 393736"/>
              <a:gd name="connsiteY15" fmla="*/ 0 h 659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3736" h="659219">
                <a:moveTo>
                  <a:pt x="393736" y="659219"/>
                </a:moveTo>
                <a:cubicBezTo>
                  <a:pt x="277005" y="612525"/>
                  <a:pt x="323624" y="628758"/>
                  <a:pt x="255513" y="606056"/>
                </a:cubicBezTo>
                <a:cubicBezTo>
                  <a:pt x="244880" y="598968"/>
                  <a:pt x="235045" y="590506"/>
                  <a:pt x="223615" y="584791"/>
                </a:cubicBezTo>
                <a:cubicBezTo>
                  <a:pt x="213591" y="579779"/>
                  <a:pt x="201515" y="579601"/>
                  <a:pt x="191718" y="574158"/>
                </a:cubicBezTo>
                <a:cubicBezTo>
                  <a:pt x="82037" y="513224"/>
                  <a:pt x="168200" y="545055"/>
                  <a:pt x="96025" y="520995"/>
                </a:cubicBezTo>
                <a:cubicBezTo>
                  <a:pt x="88936" y="513907"/>
                  <a:pt x="83725" y="504213"/>
                  <a:pt x="74759" y="499730"/>
                </a:cubicBezTo>
                <a:cubicBezTo>
                  <a:pt x="54710" y="489706"/>
                  <a:pt x="10964" y="478465"/>
                  <a:pt x="10964" y="478465"/>
                </a:cubicBezTo>
                <a:cubicBezTo>
                  <a:pt x="7420" y="467833"/>
                  <a:pt x="-1866" y="457558"/>
                  <a:pt x="332" y="446568"/>
                </a:cubicBezTo>
                <a:cubicBezTo>
                  <a:pt x="2663" y="434913"/>
                  <a:pt x="48909" y="407094"/>
                  <a:pt x="53494" y="404037"/>
                </a:cubicBezTo>
                <a:cubicBezTo>
                  <a:pt x="78988" y="327560"/>
                  <a:pt x="48058" y="423064"/>
                  <a:pt x="74759" y="329609"/>
                </a:cubicBezTo>
                <a:cubicBezTo>
                  <a:pt x="77838" y="318833"/>
                  <a:pt x="82313" y="308488"/>
                  <a:pt x="85392" y="297712"/>
                </a:cubicBezTo>
                <a:cubicBezTo>
                  <a:pt x="95004" y="264073"/>
                  <a:pt x="112861" y="178680"/>
                  <a:pt x="117290" y="159488"/>
                </a:cubicBezTo>
                <a:cubicBezTo>
                  <a:pt x="119029" y="151952"/>
                  <a:pt x="132206" y="95643"/>
                  <a:pt x="138555" y="85061"/>
                </a:cubicBezTo>
                <a:cubicBezTo>
                  <a:pt x="143713" y="76465"/>
                  <a:pt x="153558" y="71623"/>
                  <a:pt x="159820" y="63795"/>
                </a:cubicBezTo>
                <a:cubicBezTo>
                  <a:pt x="167803" y="53817"/>
                  <a:pt x="169990" y="38238"/>
                  <a:pt x="181085" y="31898"/>
                </a:cubicBezTo>
                <a:cubicBezTo>
                  <a:pt x="241199" y="-2452"/>
                  <a:pt x="234248" y="48094"/>
                  <a:pt x="234248" y="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/>
          <p:cNvSpPr/>
          <p:nvPr/>
        </p:nvSpPr>
        <p:spPr>
          <a:xfrm>
            <a:off x="4379674" y="3253563"/>
            <a:ext cx="2106186" cy="499730"/>
          </a:xfrm>
          <a:custGeom>
            <a:avLst/>
            <a:gdLst>
              <a:gd name="connsiteX0" fmla="*/ 2106186 w 2106186"/>
              <a:gd name="connsiteY0" fmla="*/ 287079 h 499730"/>
              <a:gd name="connsiteX1" fmla="*/ 1957331 w 2106186"/>
              <a:gd name="connsiteY1" fmla="*/ 308344 h 499730"/>
              <a:gd name="connsiteX2" fmla="*/ 1882903 w 2106186"/>
              <a:gd name="connsiteY2" fmla="*/ 340242 h 499730"/>
              <a:gd name="connsiteX3" fmla="*/ 1840373 w 2106186"/>
              <a:gd name="connsiteY3" fmla="*/ 350874 h 499730"/>
              <a:gd name="connsiteX4" fmla="*/ 1776577 w 2106186"/>
              <a:gd name="connsiteY4" fmla="*/ 382772 h 499730"/>
              <a:gd name="connsiteX5" fmla="*/ 1734047 w 2106186"/>
              <a:gd name="connsiteY5" fmla="*/ 404037 h 499730"/>
              <a:gd name="connsiteX6" fmla="*/ 1627721 w 2106186"/>
              <a:gd name="connsiteY6" fmla="*/ 435935 h 499730"/>
              <a:gd name="connsiteX7" fmla="*/ 1532028 w 2106186"/>
              <a:gd name="connsiteY7" fmla="*/ 446567 h 499730"/>
              <a:gd name="connsiteX8" fmla="*/ 1489498 w 2106186"/>
              <a:gd name="connsiteY8" fmla="*/ 467832 h 499730"/>
              <a:gd name="connsiteX9" fmla="*/ 1436335 w 2106186"/>
              <a:gd name="connsiteY9" fmla="*/ 478465 h 499730"/>
              <a:gd name="connsiteX10" fmla="*/ 1127991 w 2106186"/>
              <a:gd name="connsiteY10" fmla="*/ 499730 h 499730"/>
              <a:gd name="connsiteX11" fmla="*/ 777117 w 2106186"/>
              <a:gd name="connsiteY11" fmla="*/ 489097 h 499730"/>
              <a:gd name="connsiteX12" fmla="*/ 755852 w 2106186"/>
              <a:gd name="connsiteY12" fmla="*/ 457200 h 499730"/>
              <a:gd name="connsiteX13" fmla="*/ 702689 w 2106186"/>
              <a:gd name="connsiteY13" fmla="*/ 446567 h 499730"/>
              <a:gd name="connsiteX14" fmla="*/ 628261 w 2106186"/>
              <a:gd name="connsiteY14" fmla="*/ 435935 h 499730"/>
              <a:gd name="connsiteX15" fmla="*/ 564466 w 2106186"/>
              <a:gd name="connsiteY15" fmla="*/ 414670 h 499730"/>
              <a:gd name="connsiteX16" fmla="*/ 532568 w 2106186"/>
              <a:gd name="connsiteY16" fmla="*/ 404037 h 499730"/>
              <a:gd name="connsiteX17" fmla="*/ 468773 w 2106186"/>
              <a:gd name="connsiteY17" fmla="*/ 361507 h 499730"/>
              <a:gd name="connsiteX18" fmla="*/ 394345 w 2106186"/>
              <a:gd name="connsiteY18" fmla="*/ 340242 h 499730"/>
              <a:gd name="connsiteX19" fmla="*/ 330549 w 2106186"/>
              <a:gd name="connsiteY19" fmla="*/ 308344 h 499730"/>
              <a:gd name="connsiteX20" fmla="*/ 298652 w 2106186"/>
              <a:gd name="connsiteY20" fmla="*/ 287079 h 499730"/>
              <a:gd name="connsiteX21" fmla="*/ 266754 w 2106186"/>
              <a:gd name="connsiteY21" fmla="*/ 276446 h 499730"/>
              <a:gd name="connsiteX22" fmla="*/ 181693 w 2106186"/>
              <a:gd name="connsiteY22" fmla="*/ 255181 h 499730"/>
              <a:gd name="connsiteX23" fmla="*/ 96633 w 2106186"/>
              <a:gd name="connsiteY23" fmla="*/ 223284 h 499730"/>
              <a:gd name="connsiteX24" fmla="*/ 75368 w 2106186"/>
              <a:gd name="connsiteY24" fmla="*/ 202018 h 499730"/>
              <a:gd name="connsiteX25" fmla="*/ 43470 w 2106186"/>
              <a:gd name="connsiteY25" fmla="*/ 191386 h 499730"/>
              <a:gd name="connsiteX26" fmla="*/ 22205 w 2106186"/>
              <a:gd name="connsiteY26" fmla="*/ 159488 h 499730"/>
              <a:gd name="connsiteX27" fmla="*/ 940 w 2106186"/>
              <a:gd name="connsiteY27" fmla="*/ 95693 h 499730"/>
              <a:gd name="connsiteX28" fmla="*/ 11573 w 2106186"/>
              <a:gd name="connsiteY28" fmla="*/ 0 h 49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106186" h="499730">
                <a:moveTo>
                  <a:pt x="2106186" y="287079"/>
                </a:moveTo>
                <a:cubicBezTo>
                  <a:pt x="2046634" y="293696"/>
                  <a:pt x="2011499" y="294801"/>
                  <a:pt x="1957331" y="308344"/>
                </a:cubicBezTo>
                <a:cubicBezTo>
                  <a:pt x="1904521" y="321547"/>
                  <a:pt x="1943767" y="317418"/>
                  <a:pt x="1882903" y="340242"/>
                </a:cubicBezTo>
                <a:cubicBezTo>
                  <a:pt x="1869220" y="345373"/>
                  <a:pt x="1854550" y="347330"/>
                  <a:pt x="1840373" y="350874"/>
                </a:cubicBezTo>
                <a:cubicBezTo>
                  <a:pt x="1779073" y="391740"/>
                  <a:pt x="1838206" y="356359"/>
                  <a:pt x="1776577" y="382772"/>
                </a:cubicBezTo>
                <a:cubicBezTo>
                  <a:pt x="1762009" y="389016"/>
                  <a:pt x="1748763" y="398150"/>
                  <a:pt x="1734047" y="404037"/>
                </a:cubicBezTo>
                <a:cubicBezTo>
                  <a:pt x="1715937" y="411281"/>
                  <a:pt x="1653176" y="432019"/>
                  <a:pt x="1627721" y="435935"/>
                </a:cubicBezTo>
                <a:cubicBezTo>
                  <a:pt x="1596000" y="440815"/>
                  <a:pt x="1563926" y="443023"/>
                  <a:pt x="1532028" y="446567"/>
                </a:cubicBezTo>
                <a:cubicBezTo>
                  <a:pt x="1517851" y="453655"/>
                  <a:pt x="1504535" y="462820"/>
                  <a:pt x="1489498" y="467832"/>
                </a:cubicBezTo>
                <a:cubicBezTo>
                  <a:pt x="1472353" y="473547"/>
                  <a:pt x="1454115" y="475232"/>
                  <a:pt x="1436335" y="478465"/>
                </a:cubicBezTo>
                <a:cubicBezTo>
                  <a:pt x="1307866" y="501823"/>
                  <a:pt x="1334242" y="490762"/>
                  <a:pt x="1127991" y="499730"/>
                </a:cubicBezTo>
                <a:cubicBezTo>
                  <a:pt x="1011033" y="496186"/>
                  <a:pt x="893372" y="502383"/>
                  <a:pt x="777117" y="489097"/>
                </a:cubicBezTo>
                <a:cubicBezTo>
                  <a:pt x="764421" y="487646"/>
                  <a:pt x="766947" y="463540"/>
                  <a:pt x="755852" y="457200"/>
                </a:cubicBezTo>
                <a:cubicBezTo>
                  <a:pt x="740161" y="448234"/>
                  <a:pt x="720515" y="449538"/>
                  <a:pt x="702689" y="446567"/>
                </a:cubicBezTo>
                <a:cubicBezTo>
                  <a:pt x="677969" y="442447"/>
                  <a:pt x="653070" y="439479"/>
                  <a:pt x="628261" y="435935"/>
                </a:cubicBezTo>
                <a:lnTo>
                  <a:pt x="564466" y="414670"/>
                </a:lnTo>
                <a:cubicBezTo>
                  <a:pt x="553833" y="411126"/>
                  <a:pt x="541893" y="410254"/>
                  <a:pt x="532568" y="404037"/>
                </a:cubicBezTo>
                <a:cubicBezTo>
                  <a:pt x="511303" y="389860"/>
                  <a:pt x="493567" y="367706"/>
                  <a:pt x="468773" y="361507"/>
                </a:cubicBezTo>
                <a:cubicBezTo>
                  <a:pt x="415369" y="348156"/>
                  <a:pt x="440105" y="355495"/>
                  <a:pt x="394345" y="340242"/>
                </a:cubicBezTo>
                <a:cubicBezTo>
                  <a:pt x="351542" y="297441"/>
                  <a:pt x="399136" y="337739"/>
                  <a:pt x="330549" y="308344"/>
                </a:cubicBezTo>
                <a:cubicBezTo>
                  <a:pt x="318804" y="303310"/>
                  <a:pt x="310081" y="292794"/>
                  <a:pt x="298652" y="287079"/>
                </a:cubicBezTo>
                <a:cubicBezTo>
                  <a:pt x="288627" y="282067"/>
                  <a:pt x="277567" y="279395"/>
                  <a:pt x="266754" y="276446"/>
                </a:cubicBezTo>
                <a:cubicBezTo>
                  <a:pt x="238558" y="268756"/>
                  <a:pt x="208829" y="266035"/>
                  <a:pt x="181693" y="255181"/>
                </a:cubicBezTo>
                <a:cubicBezTo>
                  <a:pt x="118125" y="229754"/>
                  <a:pt x="146637" y="239951"/>
                  <a:pt x="96633" y="223284"/>
                </a:cubicBezTo>
                <a:cubicBezTo>
                  <a:pt x="89545" y="216195"/>
                  <a:pt x="83964" y="207176"/>
                  <a:pt x="75368" y="202018"/>
                </a:cubicBezTo>
                <a:cubicBezTo>
                  <a:pt x="65757" y="196252"/>
                  <a:pt x="52222" y="198387"/>
                  <a:pt x="43470" y="191386"/>
                </a:cubicBezTo>
                <a:cubicBezTo>
                  <a:pt x="33491" y="183403"/>
                  <a:pt x="29293" y="170121"/>
                  <a:pt x="22205" y="159488"/>
                </a:cubicBezTo>
                <a:cubicBezTo>
                  <a:pt x="15117" y="138223"/>
                  <a:pt x="-4497" y="117439"/>
                  <a:pt x="940" y="95693"/>
                </a:cubicBezTo>
                <a:cubicBezTo>
                  <a:pt x="15871" y="35971"/>
                  <a:pt x="11573" y="67776"/>
                  <a:pt x="11573" y="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手繪多邊形: 圖案 25"/>
          <p:cNvSpPr/>
          <p:nvPr/>
        </p:nvSpPr>
        <p:spPr>
          <a:xfrm>
            <a:off x="3666803" y="2756115"/>
            <a:ext cx="616689" cy="329637"/>
          </a:xfrm>
          <a:custGeom>
            <a:avLst/>
            <a:gdLst>
              <a:gd name="connsiteX0" fmla="*/ 0 w 616689"/>
              <a:gd name="connsiteY0" fmla="*/ 0 h 329637"/>
              <a:gd name="connsiteX1" fmla="*/ 106326 w 616689"/>
              <a:gd name="connsiteY1" fmla="*/ 21265 h 329637"/>
              <a:gd name="connsiteX2" fmla="*/ 138224 w 616689"/>
              <a:gd name="connsiteY2" fmla="*/ 42530 h 329637"/>
              <a:gd name="connsiteX3" fmla="*/ 244549 w 616689"/>
              <a:gd name="connsiteY3" fmla="*/ 63795 h 329637"/>
              <a:gd name="connsiteX4" fmla="*/ 308345 w 616689"/>
              <a:gd name="connsiteY4" fmla="*/ 95693 h 329637"/>
              <a:gd name="connsiteX5" fmla="*/ 404038 w 616689"/>
              <a:gd name="connsiteY5" fmla="*/ 138223 h 329637"/>
              <a:gd name="connsiteX6" fmla="*/ 457200 w 616689"/>
              <a:gd name="connsiteY6" fmla="*/ 202018 h 329637"/>
              <a:gd name="connsiteX7" fmla="*/ 531628 w 616689"/>
              <a:gd name="connsiteY7" fmla="*/ 265814 h 329637"/>
              <a:gd name="connsiteX8" fmla="*/ 574159 w 616689"/>
              <a:gd name="connsiteY8" fmla="*/ 318976 h 329637"/>
              <a:gd name="connsiteX9" fmla="*/ 616689 w 616689"/>
              <a:gd name="connsiteY9" fmla="*/ 329609 h 3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689" h="329637">
                <a:moveTo>
                  <a:pt x="0" y="0"/>
                </a:moveTo>
                <a:cubicBezTo>
                  <a:pt x="35442" y="7088"/>
                  <a:pt x="76252" y="1216"/>
                  <a:pt x="106326" y="21265"/>
                </a:cubicBezTo>
                <a:cubicBezTo>
                  <a:pt x="116959" y="28353"/>
                  <a:pt x="126478" y="37496"/>
                  <a:pt x="138224" y="42530"/>
                </a:cubicBezTo>
                <a:cubicBezTo>
                  <a:pt x="161033" y="52305"/>
                  <a:pt x="226289" y="59737"/>
                  <a:pt x="244549" y="63795"/>
                </a:cubicBezTo>
                <a:cubicBezTo>
                  <a:pt x="302714" y="76721"/>
                  <a:pt x="250994" y="70204"/>
                  <a:pt x="308345" y="95693"/>
                </a:cubicBezTo>
                <a:cubicBezTo>
                  <a:pt x="367949" y="122184"/>
                  <a:pt x="362790" y="103849"/>
                  <a:pt x="404038" y="138223"/>
                </a:cubicBezTo>
                <a:cubicBezTo>
                  <a:pt x="459338" y="184307"/>
                  <a:pt x="415384" y="153233"/>
                  <a:pt x="457200" y="202018"/>
                </a:cubicBezTo>
                <a:cubicBezTo>
                  <a:pt x="491578" y="242126"/>
                  <a:pt x="494004" y="240731"/>
                  <a:pt x="531628" y="265814"/>
                </a:cubicBezTo>
                <a:cubicBezTo>
                  <a:pt x="541288" y="280304"/>
                  <a:pt x="557323" y="308874"/>
                  <a:pt x="574159" y="318976"/>
                </a:cubicBezTo>
                <a:cubicBezTo>
                  <a:pt x="593749" y="330730"/>
                  <a:pt x="599804" y="329609"/>
                  <a:pt x="616689" y="3296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: 圖案 27"/>
          <p:cNvSpPr/>
          <p:nvPr/>
        </p:nvSpPr>
        <p:spPr>
          <a:xfrm rot="18662874">
            <a:off x="3189424" y="2858238"/>
            <a:ext cx="874685" cy="759773"/>
          </a:xfrm>
          <a:custGeom>
            <a:avLst/>
            <a:gdLst>
              <a:gd name="connsiteX0" fmla="*/ 0 w 616689"/>
              <a:gd name="connsiteY0" fmla="*/ 0 h 329637"/>
              <a:gd name="connsiteX1" fmla="*/ 106326 w 616689"/>
              <a:gd name="connsiteY1" fmla="*/ 21265 h 329637"/>
              <a:gd name="connsiteX2" fmla="*/ 138224 w 616689"/>
              <a:gd name="connsiteY2" fmla="*/ 42530 h 329637"/>
              <a:gd name="connsiteX3" fmla="*/ 244549 w 616689"/>
              <a:gd name="connsiteY3" fmla="*/ 63795 h 329637"/>
              <a:gd name="connsiteX4" fmla="*/ 308345 w 616689"/>
              <a:gd name="connsiteY4" fmla="*/ 95693 h 329637"/>
              <a:gd name="connsiteX5" fmla="*/ 404038 w 616689"/>
              <a:gd name="connsiteY5" fmla="*/ 138223 h 329637"/>
              <a:gd name="connsiteX6" fmla="*/ 457200 w 616689"/>
              <a:gd name="connsiteY6" fmla="*/ 202018 h 329637"/>
              <a:gd name="connsiteX7" fmla="*/ 531628 w 616689"/>
              <a:gd name="connsiteY7" fmla="*/ 265814 h 329637"/>
              <a:gd name="connsiteX8" fmla="*/ 574159 w 616689"/>
              <a:gd name="connsiteY8" fmla="*/ 318976 h 329637"/>
              <a:gd name="connsiteX9" fmla="*/ 616689 w 616689"/>
              <a:gd name="connsiteY9" fmla="*/ 329609 h 3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689" h="329637">
                <a:moveTo>
                  <a:pt x="0" y="0"/>
                </a:moveTo>
                <a:cubicBezTo>
                  <a:pt x="35442" y="7088"/>
                  <a:pt x="76252" y="1216"/>
                  <a:pt x="106326" y="21265"/>
                </a:cubicBezTo>
                <a:cubicBezTo>
                  <a:pt x="116959" y="28353"/>
                  <a:pt x="126478" y="37496"/>
                  <a:pt x="138224" y="42530"/>
                </a:cubicBezTo>
                <a:cubicBezTo>
                  <a:pt x="161033" y="52305"/>
                  <a:pt x="226289" y="59737"/>
                  <a:pt x="244549" y="63795"/>
                </a:cubicBezTo>
                <a:cubicBezTo>
                  <a:pt x="302714" y="76721"/>
                  <a:pt x="250994" y="70204"/>
                  <a:pt x="308345" y="95693"/>
                </a:cubicBezTo>
                <a:cubicBezTo>
                  <a:pt x="367949" y="122184"/>
                  <a:pt x="362790" y="103849"/>
                  <a:pt x="404038" y="138223"/>
                </a:cubicBezTo>
                <a:cubicBezTo>
                  <a:pt x="459338" y="184307"/>
                  <a:pt x="415384" y="153233"/>
                  <a:pt x="457200" y="202018"/>
                </a:cubicBezTo>
                <a:cubicBezTo>
                  <a:pt x="491578" y="242126"/>
                  <a:pt x="494004" y="240731"/>
                  <a:pt x="531628" y="265814"/>
                </a:cubicBezTo>
                <a:cubicBezTo>
                  <a:pt x="541288" y="280304"/>
                  <a:pt x="557323" y="308874"/>
                  <a:pt x="574159" y="318976"/>
                </a:cubicBezTo>
                <a:cubicBezTo>
                  <a:pt x="593749" y="330730"/>
                  <a:pt x="599804" y="329609"/>
                  <a:pt x="616689" y="3296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805045" y="2717165"/>
            <a:ext cx="25057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黄金状态（gold state）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05885" y="1503680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 dirty="0">
                <a:sym typeface="+mn-ea"/>
              </a:rPr>
              <a:t>什么是</a:t>
            </a:r>
            <a:r>
              <a:rPr lang="en-US" altLang="zh-TW" dirty="0">
                <a:sym typeface="+mn-ea"/>
              </a:rPr>
              <a:t>close</a:t>
            </a:r>
            <a:r>
              <a:rPr lang="zh-TW" altLang="en-US" dirty="0">
                <a:sym typeface="+mn-ea"/>
              </a:rPr>
              <a:t>，这取决于具体情况</a:t>
            </a:r>
            <a:endParaRPr lang="zh-TW" altLang="en-US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20" grpId="0" animBg="1"/>
      <p:bldP spid="22" grpId="0" animBg="1"/>
      <p:bldP spid="25" grpId="0" animBg="1"/>
      <p:bldP spid="26" grpId="0" animBg="1"/>
      <p:bldP spid="28" grpId="0" animBg="1"/>
      <p:bldP spid="3" grpId="0"/>
      <p:bldP spid="3" grpId="1"/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Reverse Curriculum Generation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4210491" y="3040910"/>
            <a:ext cx="212651" cy="21265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4529469" y="2947532"/>
                <a:ext cx="350609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469" y="2947532"/>
                <a:ext cx="350609" cy="399405"/>
              </a:xfrm>
              <a:prstGeom prst="rect">
                <a:avLst/>
              </a:prstGeom>
              <a:blipFill rotWithShape="1">
                <a:blip r:embed="rId1"/>
                <a:stretch>
                  <a:fillRect l="-4" t="-124" r="-12649" b="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橢圓 8"/>
          <p:cNvSpPr/>
          <p:nvPr/>
        </p:nvSpPr>
        <p:spPr>
          <a:xfrm>
            <a:off x="3469756" y="2608519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529203" y="2376429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2771551" y="3253561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425345" y="3345708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4288202" y="3817084"/>
            <a:ext cx="212651" cy="21265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1"/>
              <p:nvPr/>
            </p:nvSpPr>
            <p:spPr>
              <a:xfrm>
                <a:off x="1228059" y="4816433"/>
                <a:ext cx="68739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Delete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 whose reward is too large (already learned) or too small (too difficult at this moment) 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59" y="4816433"/>
                <a:ext cx="6873949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9" t="-71" r="1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手繪多邊形: 圖案 19"/>
          <p:cNvSpPr/>
          <p:nvPr/>
        </p:nvSpPr>
        <p:spPr>
          <a:xfrm>
            <a:off x="4401730" y="2636874"/>
            <a:ext cx="202168" cy="414670"/>
          </a:xfrm>
          <a:custGeom>
            <a:avLst/>
            <a:gdLst>
              <a:gd name="connsiteX0" fmla="*/ 202168 w 202168"/>
              <a:gd name="connsiteY0" fmla="*/ 0 h 414670"/>
              <a:gd name="connsiteX1" fmla="*/ 180903 w 202168"/>
              <a:gd name="connsiteY1" fmla="*/ 223284 h 414670"/>
              <a:gd name="connsiteX2" fmla="*/ 170270 w 202168"/>
              <a:gd name="connsiteY2" fmla="*/ 255182 h 414670"/>
              <a:gd name="connsiteX3" fmla="*/ 106475 w 202168"/>
              <a:gd name="connsiteY3" fmla="*/ 287079 h 414670"/>
              <a:gd name="connsiteX4" fmla="*/ 85210 w 202168"/>
              <a:gd name="connsiteY4" fmla="*/ 308345 h 414670"/>
              <a:gd name="connsiteX5" fmla="*/ 53312 w 202168"/>
              <a:gd name="connsiteY5" fmla="*/ 318977 h 414670"/>
              <a:gd name="connsiteX6" fmla="*/ 10782 w 202168"/>
              <a:gd name="connsiteY6" fmla="*/ 361507 h 414670"/>
              <a:gd name="connsiteX7" fmla="*/ 149 w 202168"/>
              <a:gd name="connsiteY7" fmla="*/ 414670 h 41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68" h="414670">
                <a:moveTo>
                  <a:pt x="202168" y="0"/>
                </a:moveTo>
                <a:cubicBezTo>
                  <a:pt x="198166" y="52019"/>
                  <a:pt x="191811" y="163291"/>
                  <a:pt x="180903" y="223284"/>
                </a:cubicBezTo>
                <a:cubicBezTo>
                  <a:pt x="178898" y="234311"/>
                  <a:pt x="177272" y="246430"/>
                  <a:pt x="170270" y="255182"/>
                </a:cubicBezTo>
                <a:cubicBezTo>
                  <a:pt x="155280" y="273920"/>
                  <a:pt x="127488" y="280075"/>
                  <a:pt x="106475" y="287079"/>
                </a:cubicBezTo>
                <a:cubicBezTo>
                  <a:pt x="99387" y="294168"/>
                  <a:pt x="93806" y="303187"/>
                  <a:pt x="85210" y="308345"/>
                </a:cubicBezTo>
                <a:cubicBezTo>
                  <a:pt x="75599" y="314111"/>
                  <a:pt x="61237" y="311052"/>
                  <a:pt x="53312" y="318977"/>
                </a:cubicBezTo>
                <a:cubicBezTo>
                  <a:pt x="-3396" y="375684"/>
                  <a:pt x="95841" y="333155"/>
                  <a:pt x="10782" y="361507"/>
                </a:cubicBezTo>
                <a:cubicBezTo>
                  <a:pt x="-2093" y="400130"/>
                  <a:pt x="149" y="382197"/>
                  <a:pt x="149" y="41467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手繪多邊形: 圖案 21"/>
          <p:cNvSpPr/>
          <p:nvPr/>
        </p:nvSpPr>
        <p:spPr>
          <a:xfrm>
            <a:off x="4029408" y="3221665"/>
            <a:ext cx="393736" cy="659219"/>
          </a:xfrm>
          <a:custGeom>
            <a:avLst/>
            <a:gdLst>
              <a:gd name="connsiteX0" fmla="*/ 393736 w 393736"/>
              <a:gd name="connsiteY0" fmla="*/ 659219 h 659219"/>
              <a:gd name="connsiteX1" fmla="*/ 255513 w 393736"/>
              <a:gd name="connsiteY1" fmla="*/ 606056 h 659219"/>
              <a:gd name="connsiteX2" fmla="*/ 223615 w 393736"/>
              <a:gd name="connsiteY2" fmla="*/ 584791 h 659219"/>
              <a:gd name="connsiteX3" fmla="*/ 191718 w 393736"/>
              <a:gd name="connsiteY3" fmla="*/ 574158 h 659219"/>
              <a:gd name="connsiteX4" fmla="*/ 96025 w 393736"/>
              <a:gd name="connsiteY4" fmla="*/ 520995 h 659219"/>
              <a:gd name="connsiteX5" fmla="*/ 74759 w 393736"/>
              <a:gd name="connsiteY5" fmla="*/ 499730 h 659219"/>
              <a:gd name="connsiteX6" fmla="*/ 10964 w 393736"/>
              <a:gd name="connsiteY6" fmla="*/ 478465 h 659219"/>
              <a:gd name="connsiteX7" fmla="*/ 332 w 393736"/>
              <a:gd name="connsiteY7" fmla="*/ 446568 h 659219"/>
              <a:gd name="connsiteX8" fmla="*/ 53494 w 393736"/>
              <a:gd name="connsiteY8" fmla="*/ 404037 h 659219"/>
              <a:gd name="connsiteX9" fmla="*/ 74759 w 393736"/>
              <a:gd name="connsiteY9" fmla="*/ 329609 h 659219"/>
              <a:gd name="connsiteX10" fmla="*/ 85392 w 393736"/>
              <a:gd name="connsiteY10" fmla="*/ 297712 h 659219"/>
              <a:gd name="connsiteX11" fmla="*/ 117290 w 393736"/>
              <a:gd name="connsiteY11" fmla="*/ 159488 h 659219"/>
              <a:gd name="connsiteX12" fmla="*/ 138555 w 393736"/>
              <a:gd name="connsiteY12" fmla="*/ 85061 h 659219"/>
              <a:gd name="connsiteX13" fmla="*/ 159820 w 393736"/>
              <a:gd name="connsiteY13" fmla="*/ 63795 h 659219"/>
              <a:gd name="connsiteX14" fmla="*/ 181085 w 393736"/>
              <a:gd name="connsiteY14" fmla="*/ 31898 h 659219"/>
              <a:gd name="connsiteX15" fmla="*/ 234248 w 393736"/>
              <a:gd name="connsiteY15" fmla="*/ 0 h 659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3736" h="659219">
                <a:moveTo>
                  <a:pt x="393736" y="659219"/>
                </a:moveTo>
                <a:cubicBezTo>
                  <a:pt x="277005" y="612525"/>
                  <a:pt x="323624" y="628758"/>
                  <a:pt x="255513" y="606056"/>
                </a:cubicBezTo>
                <a:cubicBezTo>
                  <a:pt x="244880" y="598968"/>
                  <a:pt x="235045" y="590506"/>
                  <a:pt x="223615" y="584791"/>
                </a:cubicBezTo>
                <a:cubicBezTo>
                  <a:pt x="213591" y="579779"/>
                  <a:pt x="201515" y="579601"/>
                  <a:pt x="191718" y="574158"/>
                </a:cubicBezTo>
                <a:cubicBezTo>
                  <a:pt x="82037" y="513224"/>
                  <a:pt x="168200" y="545055"/>
                  <a:pt x="96025" y="520995"/>
                </a:cubicBezTo>
                <a:cubicBezTo>
                  <a:pt x="88936" y="513907"/>
                  <a:pt x="83725" y="504213"/>
                  <a:pt x="74759" y="499730"/>
                </a:cubicBezTo>
                <a:cubicBezTo>
                  <a:pt x="54710" y="489706"/>
                  <a:pt x="10964" y="478465"/>
                  <a:pt x="10964" y="478465"/>
                </a:cubicBezTo>
                <a:cubicBezTo>
                  <a:pt x="7420" y="467833"/>
                  <a:pt x="-1866" y="457558"/>
                  <a:pt x="332" y="446568"/>
                </a:cubicBezTo>
                <a:cubicBezTo>
                  <a:pt x="2663" y="434913"/>
                  <a:pt x="48909" y="407094"/>
                  <a:pt x="53494" y="404037"/>
                </a:cubicBezTo>
                <a:cubicBezTo>
                  <a:pt x="78988" y="327560"/>
                  <a:pt x="48058" y="423064"/>
                  <a:pt x="74759" y="329609"/>
                </a:cubicBezTo>
                <a:cubicBezTo>
                  <a:pt x="77838" y="318833"/>
                  <a:pt x="82313" y="308488"/>
                  <a:pt x="85392" y="297712"/>
                </a:cubicBezTo>
                <a:cubicBezTo>
                  <a:pt x="95004" y="264073"/>
                  <a:pt x="112861" y="178680"/>
                  <a:pt x="117290" y="159488"/>
                </a:cubicBezTo>
                <a:cubicBezTo>
                  <a:pt x="119029" y="151952"/>
                  <a:pt x="132206" y="95643"/>
                  <a:pt x="138555" y="85061"/>
                </a:cubicBezTo>
                <a:cubicBezTo>
                  <a:pt x="143713" y="76465"/>
                  <a:pt x="153558" y="71623"/>
                  <a:pt x="159820" y="63795"/>
                </a:cubicBezTo>
                <a:cubicBezTo>
                  <a:pt x="167803" y="53817"/>
                  <a:pt x="169990" y="38238"/>
                  <a:pt x="181085" y="31898"/>
                </a:cubicBezTo>
                <a:cubicBezTo>
                  <a:pt x="241199" y="-2452"/>
                  <a:pt x="234248" y="48094"/>
                  <a:pt x="234248" y="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/>
          <p:cNvSpPr/>
          <p:nvPr/>
        </p:nvSpPr>
        <p:spPr>
          <a:xfrm>
            <a:off x="4379674" y="3253563"/>
            <a:ext cx="2106186" cy="499730"/>
          </a:xfrm>
          <a:custGeom>
            <a:avLst/>
            <a:gdLst>
              <a:gd name="connsiteX0" fmla="*/ 2106186 w 2106186"/>
              <a:gd name="connsiteY0" fmla="*/ 287079 h 499730"/>
              <a:gd name="connsiteX1" fmla="*/ 1957331 w 2106186"/>
              <a:gd name="connsiteY1" fmla="*/ 308344 h 499730"/>
              <a:gd name="connsiteX2" fmla="*/ 1882903 w 2106186"/>
              <a:gd name="connsiteY2" fmla="*/ 340242 h 499730"/>
              <a:gd name="connsiteX3" fmla="*/ 1840373 w 2106186"/>
              <a:gd name="connsiteY3" fmla="*/ 350874 h 499730"/>
              <a:gd name="connsiteX4" fmla="*/ 1776577 w 2106186"/>
              <a:gd name="connsiteY4" fmla="*/ 382772 h 499730"/>
              <a:gd name="connsiteX5" fmla="*/ 1734047 w 2106186"/>
              <a:gd name="connsiteY5" fmla="*/ 404037 h 499730"/>
              <a:gd name="connsiteX6" fmla="*/ 1627721 w 2106186"/>
              <a:gd name="connsiteY6" fmla="*/ 435935 h 499730"/>
              <a:gd name="connsiteX7" fmla="*/ 1532028 w 2106186"/>
              <a:gd name="connsiteY7" fmla="*/ 446567 h 499730"/>
              <a:gd name="connsiteX8" fmla="*/ 1489498 w 2106186"/>
              <a:gd name="connsiteY8" fmla="*/ 467832 h 499730"/>
              <a:gd name="connsiteX9" fmla="*/ 1436335 w 2106186"/>
              <a:gd name="connsiteY9" fmla="*/ 478465 h 499730"/>
              <a:gd name="connsiteX10" fmla="*/ 1127991 w 2106186"/>
              <a:gd name="connsiteY10" fmla="*/ 499730 h 499730"/>
              <a:gd name="connsiteX11" fmla="*/ 777117 w 2106186"/>
              <a:gd name="connsiteY11" fmla="*/ 489097 h 499730"/>
              <a:gd name="connsiteX12" fmla="*/ 755852 w 2106186"/>
              <a:gd name="connsiteY12" fmla="*/ 457200 h 499730"/>
              <a:gd name="connsiteX13" fmla="*/ 702689 w 2106186"/>
              <a:gd name="connsiteY13" fmla="*/ 446567 h 499730"/>
              <a:gd name="connsiteX14" fmla="*/ 628261 w 2106186"/>
              <a:gd name="connsiteY14" fmla="*/ 435935 h 499730"/>
              <a:gd name="connsiteX15" fmla="*/ 564466 w 2106186"/>
              <a:gd name="connsiteY15" fmla="*/ 414670 h 499730"/>
              <a:gd name="connsiteX16" fmla="*/ 532568 w 2106186"/>
              <a:gd name="connsiteY16" fmla="*/ 404037 h 499730"/>
              <a:gd name="connsiteX17" fmla="*/ 468773 w 2106186"/>
              <a:gd name="connsiteY17" fmla="*/ 361507 h 499730"/>
              <a:gd name="connsiteX18" fmla="*/ 394345 w 2106186"/>
              <a:gd name="connsiteY18" fmla="*/ 340242 h 499730"/>
              <a:gd name="connsiteX19" fmla="*/ 330549 w 2106186"/>
              <a:gd name="connsiteY19" fmla="*/ 308344 h 499730"/>
              <a:gd name="connsiteX20" fmla="*/ 298652 w 2106186"/>
              <a:gd name="connsiteY20" fmla="*/ 287079 h 499730"/>
              <a:gd name="connsiteX21" fmla="*/ 266754 w 2106186"/>
              <a:gd name="connsiteY21" fmla="*/ 276446 h 499730"/>
              <a:gd name="connsiteX22" fmla="*/ 181693 w 2106186"/>
              <a:gd name="connsiteY22" fmla="*/ 255181 h 499730"/>
              <a:gd name="connsiteX23" fmla="*/ 96633 w 2106186"/>
              <a:gd name="connsiteY23" fmla="*/ 223284 h 499730"/>
              <a:gd name="connsiteX24" fmla="*/ 75368 w 2106186"/>
              <a:gd name="connsiteY24" fmla="*/ 202018 h 499730"/>
              <a:gd name="connsiteX25" fmla="*/ 43470 w 2106186"/>
              <a:gd name="connsiteY25" fmla="*/ 191386 h 499730"/>
              <a:gd name="connsiteX26" fmla="*/ 22205 w 2106186"/>
              <a:gd name="connsiteY26" fmla="*/ 159488 h 499730"/>
              <a:gd name="connsiteX27" fmla="*/ 940 w 2106186"/>
              <a:gd name="connsiteY27" fmla="*/ 95693 h 499730"/>
              <a:gd name="connsiteX28" fmla="*/ 11573 w 2106186"/>
              <a:gd name="connsiteY28" fmla="*/ 0 h 49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106186" h="499730">
                <a:moveTo>
                  <a:pt x="2106186" y="287079"/>
                </a:moveTo>
                <a:cubicBezTo>
                  <a:pt x="2046634" y="293696"/>
                  <a:pt x="2011499" y="294801"/>
                  <a:pt x="1957331" y="308344"/>
                </a:cubicBezTo>
                <a:cubicBezTo>
                  <a:pt x="1904521" y="321547"/>
                  <a:pt x="1943767" y="317418"/>
                  <a:pt x="1882903" y="340242"/>
                </a:cubicBezTo>
                <a:cubicBezTo>
                  <a:pt x="1869220" y="345373"/>
                  <a:pt x="1854550" y="347330"/>
                  <a:pt x="1840373" y="350874"/>
                </a:cubicBezTo>
                <a:cubicBezTo>
                  <a:pt x="1779073" y="391740"/>
                  <a:pt x="1838206" y="356359"/>
                  <a:pt x="1776577" y="382772"/>
                </a:cubicBezTo>
                <a:cubicBezTo>
                  <a:pt x="1762009" y="389016"/>
                  <a:pt x="1748763" y="398150"/>
                  <a:pt x="1734047" y="404037"/>
                </a:cubicBezTo>
                <a:cubicBezTo>
                  <a:pt x="1715937" y="411281"/>
                  <a:pt x="1653176" y="432019"/>
                  <a:pt x="1627721" y="435935"/>
                </a:cubicBezTo>
                <a:cubicBezTo>
                  <a:pt x="1596000" y="440815"/>
                  <a:pt x="1563926" y="443023"/>
                  <a:pt x="1532028" y="446567"/>
                </a:cubicBezTo>
                <a:cubicBezTo>
                  <a:pt x="1517851" y="453655"/>
                  <a:pt x="1504535" y="462820"/>
                  <a:pt x="1489498" y="467832"/>
                </a:cubicBezTo>
                <a:cubicBezTo>
                  <a:pt x="1472353" y="473547"/>
                  <a:pt x="1454115" y="475232"/>
                  <a:pt x="1436335" y="478465"/>
                </a:cubicBezTo>
                <a:cubicBezTo>
                  <a:pt x="1307866" y="501823"/>
                  <a:pt x="1334242" y="490762"/>
                  <a:pt x="1127991" y="499730"/>
                </a:cubicBezTo>
                <a:cubicBezTo>
                  <a:pt x="1011033" y="496186"/>
                  <a:pt x="893372" y="502383"/>
                  <a:pt x="777117" y="489097"/>
                </a:cubicBezTo>
                <a:cubicBezTo>
                  <a:pt x="764421" y="487646"/>
                  <a:pt x="766947" y="463540"/>
                  <a:pt x="755852" y="457200"/>
                </a:cubicBezTo>
                <a:cubicBezTo>
                  <a:pt x="740161" y="448234"/>
                  <a:pt x="720515" y="449538"/>
                  <a:pt x="702689" y="446567"/>
                </a:cubicBezTo>
                <a:cubicBezTo>
                  <a:pt x="677969" y="442447"/>
                  <a:pt x="653070" y="439479"/>
                  <a:pt x="628261" y="435935"/>
                </a:cubicBezTo>
                <a:lnTo>
                  <a:pt x="564466" y="414670"/>
                </a:lnTo>
                <a:cubicBezTo>
                  <a:pt x="553833" y="411126"/>
                  <a:pt x="541893" y="410254"/>
                  <a:pt x="532568" y="404037"/>
                </a:cubicBezTo>
                <a:cubicBezTo>
                  <a:pt x="511303" y="389860"/>
                  <a:pt x="493567" y="367706"/>
                  <a:pt x="468773" y="361507"/>
                </a:cubicBezTo>
                <a:cubicBezTo>
                  <a:pt x="415369" y="348156"/>
                  <a:pt x="440105" y="355495"/>
                  <a:pt x="394345" y="340242"/>
                </a:cubicBezTo>
                <a:cubicBezTo>
                  <a:pt x="351542" y="297441"/>
                  <a:pt x="399136" y="337739"/>
                  <a:pt x="330549" y="308344"/>
                </a:cubicBezTo>
                <a:cubicBezTo>
                  <a:pt x="318804" y="303310"/>
                  <a:pt x="310081" y="292794"/>
                  <a:pt x="298652" y="287079"/>
                </a:cubicBezTo>
                <a:cubicBezTo>
                  <a:pt x="288627" y="282067"/>
                  <a:pt x="277567" y="279395"/>
                  <a:pt x="266754" y="276446"/>
                </a:cubicBezTo>
                <a:cubicBezTo>
                  <a:pt x="238558" y="268756"/>
                  <a:pt x="208829" y="266035"/>
                  <a:pt x="181693" y="255181"/>
                </a:cubicBezTo>
                <a:cubicBezTo>
                  <a:pt x="118125" y="229754"/>
                  <a:pt x="146637" y="239951"/>
                  <a:pt x="96633" y="223284"/>
                </a:cubicBezTo>
                <a:cubicBezTo>
                  <a:pt x="89545" y="216195"/>
                  <a:pt x="83964" y="207176"/>
                  <a:pt x="75368" y="202018"/>
                </a:cubicBezTo>
                <a:cubicBezTo>
                  <a:pt x="65757" y="196252"/>
                  <a:pt x="52222" y="198387"/>
                  <a:pt x="43470" y="191386"/>
                </a:cubicBezTo>
                <a:cubicBezTo>
                  <a:pt x="33491" y="183403"/>
                  <a:pt x="29293" y="170121"/>
                  <a:pt x="22205" y="159488"/>
                </a:cubicBezTo>
                <a:cubicBezTo>
                  <a:pt x="15117" y="138223"/>
                  <a:pt x="-4497" y="117439"/>
                  <a:pt x="940" y="95693"/>
                </a:cubicBezTo>
                <a:cubicBezTo>
                  <a:pt x="15871" y="35971"/>
                  <a:pt x="11573" y="67776"/>
                  <a:pt x="11573" y="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手繪多邊形: 圖案 25"/>
          <p:cNvSpPr/>
          <p:nvPr/>
        </p:nvSpPr>
        <p:spPr>
          <a:xfrm>
            <a:off x="3666803" y="2756115"/>
            <a:ext cx="616689" cy="329637"/>
          </a:xfrm>
          <a:custGeom>
            <a:avLst/>
            <a:gdLst>
              <a:gd name="connsiteX0" fmla="*/ 0 w 616689"/>
              <a:gd name="connsiteY0" fmla="*/ 0 h 329637"/>
              <a:gd name="connsiteX1" fmla="*/ 106326 w 616689"/>
              <a:gd name="connsiteY1" fmla="*/ 21265 h 329637"/>
              <a:gd name="connsiteX2" fmla="*/ 138224 w 616689"/>
              <a:gd name="connsiteY2" fmla="*/ 42530 h 329637"/>
              <a:gd name="connsiteX3" fmla="*/ 244549 w 616689"/>
              <a:gd name="connsiteY3" fmla="*/ 63795 h 329637"/>
              <a:gd name="connsiteX4" fmla="*/ 308345 w 616689"/>
              <a:gd name="connsiteY4" fmla="*/ 95693 h 329637"/>
              <a:gd name="connsiteX5" fmla="*/ 404038 w 616689"/>
              <a:gd name="connsiteY5" fmla="*/ 138223 h 329637"/>
              <a:gd name="connsiteX6" fmla="*/ 457200 w 616689"/>
              <a:gd name="connsiteY6" fmla="*/ 202018 h 329637"/>
              <a:gd name="connsiteX7" fmla="*/ 531628 w 616689"/>
              <a:gd name="connsiteY7" fmla="*/ 265814 h 329637"/>
              <a:gd name="connsiteX8" fmla="*/ 574159 w 616689"/>
              <a:gd name="connsiteY8" fmla="*/ 318976 h 329637"/>
              <a:gd name="connsiteX9" fmla="*/ 616689 w 616689"/>
              <a:gd name="connsiteY9" fmla="*/ 329609 h 3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689" h="329637">
                <a:moveTo>
                  <a:pt x="0" y="0"/>
                </a:moveTo>
                <a:cubicBezTo>
                  <a:pt x="35442" y="7088"/>
                  <a:pt x="76252" y="1216"/>
                  <a:pt x="106326" y="21265"/>
                </a:cubicBezTo>
                <a:cubicBezTo>
                  <a:pt x="116959" y="28353"/>
                  <a:pt x="126478" y="37496"/>
                  <a:pt x="138224" y="42530"/>
                </a:cubicBezTo>
                <a:cubicBezTo>
                  <a:pt x="161033" y="52305"/>
                  <a:pt x="226289" y="59737"/>
                  <a:pt x="244549" y="63795"/>
                </a:cubicBezTo>
                <a:cubicBezTo>
                  <a:pt x="302714" y="76721"/>
                  <a:pt x="250994" y="70204"/>
                  <a:pt x="308345" y="95693"/>
                </a:cubicBezTo>
                <a:cubicBezTo>
                  <a:pt x="367949" y="122184"/>
                  <a:pt x="362790" y="103849"/>
                  <a:pt x="404038" y="138223"/>
                </a:cubicBezTo>
                <a:cubicBezTo>
                  <a:pt x="459338" y="184307"/>
                  <a:pt x="415384" y="153233"/>
                  <a:pt x="457200" y="202018"/>
                </a:cubicBezTo>
                <a:cubicBezTo>
                  <a:pt x="491578" y="242126"/>
                  <a:pt x="494004" y="240731"/>
                  <a:pt x="531628" y="265814"/>
                </a:cubicBezTo>
                <a:cubicBezTo>
                  <a:pt x="541288" y="280304"/>
                  <a:pt x="557323" y="308874"/>
                  <a:pt x="574159" y="318976"/>
                </a:cubicBezTo>
                <a:cubicBezTo>
                  <a:pt x="593749" y="330730"/>
                  <a:pt x="599804" y="329609"/>
                  <a:pt x="616689" y="3296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: 圖案 27"/>
          <p:cNvSpPr/>
          <p:nvPr/>
        </p:nvSpPr>
        <p:spPr>
          <a:xfrm rot="18662874">
            <a:off x="3189424" y="2858238"/>
            <a:ext cx="874685" cy="759773"/>
          </a:xfrm>
          <a:custGeom>
            <a:avLst/>
            <a:gdLst>
              <a:gd name="connsiteX0" fmla="*/ 0 w 616689"/>
              <a:gd name="connsiteY0" fmla="*/ 0 h 329637"/>
              <a:gd name="connsiteX1" fmla="*/ 106326 w 616689"/>
              <a:gd name="connsiteY1" fmla="*/ 21265 h 329637"/>
              <a:gd name="connsiteX2" fmla="*/ 138224 w 616689"/>
              <a:gd name="connsiteY2" fmla="*/ 42530 h 329637"/>
              <a:gd name="connsiteX3" fmla="*/ 244549 w 616689"/>
              <a:gd name="connsiteY3" fmla="*/ 63795 h 329637"/>
              <a:gd name="connsiteX4" fmla="*/ 308345 w 616689"/>
              <a:gd name="connsiteY4" fmla="*/ 95693 h 329637"/>
              <a:gd name="connsiteX5" fmla="*/ 404038 w 616689"/>
              <a:gd name="connsiteY5" fmla="*/ 138223 h 329637"/>
              <a:gd name="connsiteX6" fmla="*/ 457200 w 616689"/>
              <a:gd name="connsiteY6" fmla="*/ 202018 h 329637"/>
              <a:gd name="connsiteX7" fmla="*/ 531628 w 616689"/>
              <a:gd name="connsiteY7" fmla="*/ 265814 h 329637"/>
              <a:gd name="connsiteX8" fmla="*/ 574159 w 616689"/>
              <a:gd name="connsiteY8" fmla="*/ 318976 h 329637"/>
              <a:gd name="connsiteX9" fmla="*/ 616689 w 616689"/>
              <a:gd name="connsiteY9" fmla="*/ 329609 h 3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689" h="329637">
                <a:moveTo>
                  <a:pt x="0" y="0"/>
                </a:moveTo>
                <a:cubicBezTo>
                  <a:pt x="35442" y="7088"/>
                  <a:pt x="76252" y="1216"/>
                  <a:pt x="106326" y="21265"/>
                </a:cubicBezTo>
                <a:cubicBezTo>
                  <a:pt x="116959" y="28353"/>
                  <a:pt x="126478" y="37496"/>
                  <a:pt x="138224" y="42530"/>
                </a:cubicBezTo>
                <a:cubicBezTo>
                  <a:pt x="161033" y="52305"/>
                  <a:pt x="226289" y="59737"/>
                  <a:pt x="244549" y="63795"/>
                </a:cubicBezTo>
                <a:cubicBezTo>
                  <a:pt x="302714" y="76721"/>
                  <a:pt x="250994" y="70204"/>
                  <a:pt x="308345" y="95693"/>
                </a:cubicBezTo>
                <a:cubicBezTo>
                  <a:pt x="367949" y="122184"/>
                  <a:pt x="362790" y="103849"/>
                  <a:pt x="404038" y="138223"/>
                </a:cubicBezTo>
                <a:cubicBezTo>
                  <a:pt x="459338" y="184307"/>
                  <a:pt x="415384" y="153233"/>
                  <a:pt x="457200" y="202018"/>
                </a:cubicBezTo>
                <a:cubicBezTo>
                  <a:pt x="491578" y="242126"/>
                  <a:pt x="494004" y="240731"/>
                  <a:pt x="531628" y="265814"/>
                </a:cubicBezTo>
                <a:cubicBezTo>
                  <a:pt x="541288" y="280304"/>
                  <a:pt x="557323" y="308874"/>
                  <a:pt x="574159" y="318976"/>
                </a:cubicBezTo>
                <a:cubicBezTo>
                  <a:pt x="593749" y="330730"/>
                  <a:pt x="599804" y="329609"/>
                  <a:pt x="616689" y="3296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1228059" y="5661877"/>
                <a:ext cx="6873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, start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59" y="5661877"/>
                <a:ext cx="6873949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9" t="-47" r="1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橢圓 20"/>
          <p:cNvSpPr/>
          <p:nvPr/>
        </p:nvSpPr>
        <p:spPr>
          <a:xfrm>
            <a:off x="6212694" y="3833939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6425345" y="3705323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345" y="3705323"/>
                <a:ext cx="531364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78" t="-21" r="53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橢圓 28"/>
          <p:cNvSpPr/>
          <p:nvPr/>
        </p:nvSpPr>
        <p:spPr>
          <a:xfrm>
            <a:off x="6969774" y="3322674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5576643" y="3322674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4119950" y="2392320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4558707" y="1988002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4968257" y="2658830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2473566" y="3013248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2470035" y="3753293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3143396" y="3492672"/>
            <a:ext cx="212651" cy="21265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/>
              <p:cNvSpPr/>
              <p:nvPr/>
            </p:nvSpPr>
            <p:spPr>
              <a:xfrm>
                <a:off x="2399441" y="3147234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441" y="3147234"/>
                <a:ext cx="524246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78" t="-38" r="28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/>
      <p:bldP spid="22" grpId="0" animBg="1"/>
      <p:bldP spid="26" grpId="0" animBg="1"/>
      <p:bldP spid="19" grpId="0"/>
      <p:bldP spid="21" grpId="0" animBg="1"/>
      <p:bldP spid="24" grpId="0"/>
      <p:bldP spid="29" grpId="0" animBg="1"/>
      <p:bldP spid="30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Sparse</a:t>
            </a:r>
            <a:r>
              <a:rPr lang="zh-TW" altLang="en-US" dirty="0"/>
              <a:t> </a:t>
            </a:r>
            <a:r>
              <a:rPr lang="en-US" altLang="zh-TW" dirty="0"/>
              <a:t>Reward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00FF"/>
                </a:solidFill>
              </a:rPr>
              <a:t>Hierarchical</a:t>
            </a:r>
            <a:br>
              <a:rPr lang="en-US" altLang="zh-TW" sz="4000" dirty="0">
                <a:solidFill>
                  <a:srgbClr val="0000FF"/>
                </a:solidFill>
              </a:rPr>
            </a:br>
            <a:r>
              <a:rPr lang="en-US" altLang="zh-TW" sz="4000" dirty="0">
                <a:solidFill>
                  <a:srgbClr val="0000FF"/>
                </a:solidFill>
              </a:rPr>
              <a:t>Reinforcement Learning</a:t>
            </a:r>
            <a:endParaRPr lang="zh-TW" altLang="en-US" sz="4000" dirty="0">
              <a:solidFill>
                <a:srgbClr val="0000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42590" y="5178425"/>
            <a:ext cx="33769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高层：</a:t>
            </a:r>
            <a:r>
              <a:rPr lang="en-US" altLang="zh-CN"/>
              <a:t> </a:t>
            </a:r>
            <a:r>
              <a:rPr lang="zh-CN" altLang="en-US"/>
              <a:t>定目标，</a:t>
            </a:r>
            <a:endParaRPr lang="zh-CN" altLang="en-US"/>
          </a:p>
          <a:p>
            <a:r>
              <a:rPr lang="zh-CN" altLang="en-US"/>
              <a:t>低层：再执行目标。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ãexperimentãçåçæå°çµæ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991" y="1923723"/>
            <a:ext cx="1989702" cy="149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Hierarchical RL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722352" y="5018861"/>
            <a:ext cx="762354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If lower layer </a:t>
            </a:r>
            <a:r>
              <a:rPr lang="en-US" altLang="zh-TW" sz="2400" dirty="0"/>
              <a:t>model cannot achieve the goal, the upper layer </a:t>
            </a:r>
            <a:r>
              <a:rPr lang="en-US" altLang="zh-TW" sz="2400" dirty="0"/>
              <a:t>model would get penalty.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22351" y="5846543"/>
            <a:ext cx="7805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If an agent get to the wrong goal, assume the original goal is the wrong one.</a:t>
            </a:r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229" y="2045284"/>
            <a:ext cx="1446414" cy="127079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11860" y="3729990"/>
            <a:ext cx="1565275" cy="786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课程</a:t>
            </a:r>
            <a:r>
              <a:rPr lang="zh-C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目标</a:t>
            </a:r>
            <a:endParaRPr lang="zh-CN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70374" y="3731474"/>
            <a:ext cx="1329070" cy="7868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课程</a:t>
            </a:r>
            <a:endParaRPr lang="zh-CN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子目标</a:t>
            </a:r>
            <a:endParaRPr lang="zh-CN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92432" y="3731474"/>
            <a:ext cx="1329070" cy="7868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学生</a:t>
            </a:r>
            <a:endParaRPr lang="zh-CN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箭號: 向右 8"/>
          <p:cNvSpPr/>
          <p:nvPr/>
        </p:nvSpPr>
        <p:spPr>
          <a:xfrm rot="18891094">
            <a:off x="2262997" y="3227823"/>
            <a:ext cx="446567" cy="4261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/>
          <p:cNvSpPr/>
          <p:nvPr/>
        </p:nvSpPr>
        <p:spPr>
          <a:xfrm rot="2032825">
            <a:off x="3768711" y="3279090"/>
            <a:ext cx="446567" cy="4261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95928" y="4495950"/>
            <a:ext cx="207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provide goal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501714" y="4460004"/>
            <a:ext cx="226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provide </a:t>
            </a:r>
            <a:r>
              <a:rPr lang="en-US" altLang="zh-TW" sz="2400" dirty="0" err="1"/>
              <a:t>subgoal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362474" y="4462296"/>
            <a:ext cx="226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</a:t>
            </a:r>
            <a:endParaRPr lang="zh-TW" altLang="en-US" sz="2400" dirty="0"/>
          </a:p>
        </p:txBody>
      </p:sp>
      <p:sp>
        <p:nvSpPr>
          <p:cNvPr id="20" name="箭號: 向右 19"/>
          <p:cNvSpPr/>
          <p:nvPr/>
        </p:nvSpPr>
        <p:spPr>
          <a:xfrm rot="18891094">
            <a:off x="5151636" y="3293363"/>
            <a:ext cx="446567" cy="4261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箭號: 向右 20"/>
          <p:cNvSpPr/>
          <p:nvPr/>
        </p:nvSpPr>
        <p:spPr>
          <a:xfrm rot="2032825">
            <a:off x="6657350" y="3344630"/>
            <a:ext cx="446567" cy="4261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ãyoutuber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391" y="1256844"/>
            <a:ext cx="2069922" cy="10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單箭頭接點 21"/>
          <p:cNvCxnSpPr>
            <a:stCxn id="10" idx="0"/>
          </p:cNvCxnSpPr>
          <p:nvPr/>
        </p:nvCxnSpPr>
        <p:spPr>
          <a:xfrm flipV="1">
            <a:off x="4634909" y="2307252"/>
            <a:ext cx="298598" cy="14242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ãyoutuber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981" y="2162186"/>
            <a:ext cx="2069922" cy="10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/>
          <p:cNvSpPr/>
          <p:nvPr/>
        </p:nvSpPr>
        <p:spPr>
          <a:xfrm>
            <a:off x="5671697" y="640983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https://arxiv.org/abs/1805.08180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bldLvl="0" animBg="1"/>
      <p:bldP spid="10" grpId="0" animBg="1"/>
      <p:bldP spid="12" grpId="0" animBg="1"/>
      <p:bldP spid="9" grpId="0" animBg="1"/>
      <p:bldP spid="14" grpId="0" animBg="1"/>
      <p:bldP spid="13" grpId="0"/>
      <p:bldP spid="16" grpId="0"/>
      <p:bldP spid="17" grpId="0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13740" y="371475"/>
            <a:ext cx="7432040" cy="751205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Sparse</a:t>
            </a:r>
            <a:r>
              <a:rPr lang="zh-TW" altLang="en-US" dirty="0"/>
              <a:t> </a:t>
            </a:r>
            <a:r>
              <a:rPr lang="en-US" altLang="zh-TW" dirty="0"/>
              <a:t>Reward</a:t>
            </a:r>
            <a:endParaRPr lang="zh-TW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8470" y="1760220"/>
            <a:ext cx="3509645" cy="3274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96180" y="1718310"/>
            <a:ext cx="3516630" cy="3256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08719"/>
            <a:ext cx="9144000" cy="40849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90747" y="625870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https://arxiv.org/abs/1805.08180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758" y="156396"/>
            <a:ext cx="5498220" cy="207057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690747" y="625870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https://arxiv.org/abs/1805.08180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8758" y="156396"/>
            <a:ext cx="5498220" cy="20705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4975" y="3172460"/>
            <a:ext cx="7865745" cy="2827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分层强化学习是指将一个复杂的强化学习问题分解成多个小的、简单的子问题，每个子问题都可以单独用马尔可夫决策过程来建模。这样，可以将</a:t>
            </a:r>
            <a:r>
              <a:rPr lang="zh-CN" altLang="en-US">
                <a:solidFill>
                  <a:srgbClr val="FF0000"/>
                </a:solidFill>
              </a:rPr>
              <a:t>智能体的策略分为</a:t>
            </a:r>
            <a:r>
              <a:rPr lang="zh-CN" altLang="en-US" u="sng">
                <a:solidFill>
                  <a:srgbClr val="FF0000"/>
                </a:solidFill>
              </a:rPr>
              <a:t>高层次策略</a:t>
            </a:r>
            <a:r>
              <a:rPr lang="zh-CN" altLang="en-US">
                <a:solidFill>
                  <a:srgbClr val="FF0000"/>
                </a:solidFill>
              </a:rPr>
              <a:t>和</a:t>
            </a:r>
            <a:r>
              <a:rPr lang="zh-CN" altLang="en-US" u="sng">
                <a:solidFill>
                  <a:srgbClr val="FF0000"/>
                </a:solidFill>
              </a:rPr>
              <a:t>低层次策略</a:t>
            </a:r>
            <a:r>
              <a:rPr lang="zh-CN" altLang="en-US"/>
              <a:t>，高层次策略根据当前状态决定如何执行低层次策略。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690747" y="625870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https://arxiv.org/abs/1805.08180</a:t>
            </a:r>
            <a:endParaRPr lang="zh-TW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46380" y="276225"/>
            <a:ext cx="7865745" cy="2827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奖励的多尺度</a:t>
            </a:r>
            <a:r>
              <a:rPr lang="zh-CN" altLang="en-US"/>
              <a:t>变化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2760" y="1708785"/>
            <a:ext cx="6145530" cy="34404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690747" y="625870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https://arxiv.org/abs/1805.08180</a:t>
            </a:r>
            <a:endParaRPr lang="zh-TW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46380" y="276225"/>
            <a:ext cx="7865745" cy="2827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奖励的多尺度变化</a:t>
            </a:r>
            <a:r>
              <a:rPr lang="en-US" altLang="zh-CN"/>
              <a:t>  - </a:t>
            </a:r>
            <a:r>
              <a:rPr lang="zh-CN" altLang="en-US"/>
              <a:t>裁剪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2090" y="869950"/>
            <a:ext cx="7900035" cy="4165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46380" y="276225"/>
            <a:ext cx="7865745" cy="2827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奖励的多尺度变化</a:t>
            </a:r>
            <a:r>
              <a:rPr lang="en-US" altLang="zh-CN"/>
              <a:t>  - </a:t>
            </a:r>
            <a:r>
              <a:rPr lang="zh-CN" altLang="en-US"/>
              <a:t>裁剪</a:t>
            </a:r>
            <a:r>
              <a:rPr lang="zh-CN" altLang="en-US"/>
              <a:t>问题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775" y="1437640"/>
            <a:ext cx="8261985" cy="33312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46380" y="276225"/>
            <a:ext cx="7865745" cy="2827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奖励的多尺度变化</a:t>
            </a:r>
            <a:r>
              <a:rPr lang="en-US" altLang="zh-CN"/>
              <a:t>  - </a:t>
            </a:r>
            <a:r>
              <a:rPr lang="zh-CN" altLang="en-US"/>
              <a:t>裁剪</a:t>
            </a:r>
            <a:r>
              <a:rPr lang="zh-CN" altLang="en-US"/>
              <a:t>问题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2235" y="1177290"/>
            <a:ext cx="9004300" cy="3891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8130" y="6350635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PopArt: https://arxiv.org/pdf/1602.07714.pdf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3655" y="77470"/>
            <a:ext cx="6355715" cy="77597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Sparse</a:t>
            </a:r>
            <a:r>
              <a:rPr lang="zh-TW" altLang="en-US" dirty="0"/>
              <a:t> </a:t>
            </a:r>
            <a:r>
              <a:rPr lang="en-US" altLang="zh-TW" dirty="0"/>
              <a:t>Reward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9470" y="783590"/>
            <a:ext cx="5720080" cy="841375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00FF"/>
                </a:solidFill>
              </a:rPr>
              <a:t>Reward Shaping</a:t>
            </a:r>
            <a:endParaRPr lang="zh-TW" altLang="en-US" sz="4000" dirty="0">
              <a:solidFill>
                <a:srgbClr val="0000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6623050"/>
            <a:ext cx="4695190" cy="2012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OpenAI Five: https://openai.com/five/</a:t>
            </a: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76700" y="1534160"/>
            <a:ext cx="5067300" cy="4603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600" y="1534160"/>
            <a:ext cx="3592830" cy="2613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1600" y="4282440"/>
            <a:ext cx="3646170" cy="22059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å°å­©æä¸æå¿µæ¸ï¼ç®åçå­¸ç¿åå¥½ä¸å¥½ï¼å¾å­©å­çé¢ç¸ä¸æéº¼ç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0151" y="2702810"/>
            <a:ext cx="3005337" cy="200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Reward</a:t>
            </a:r>
            <a:r>
              <a:rPr lang="zh-TW" altLang="en-US" dirty="0"/>
              <a:t> </a:t>
            </a:r>
            <a:r>
              <a:rPr lang="en-US" altLang="zh-TW" dirty="0"/>
              <a:t>Shaping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想法泡泡: 雲朵 3"/>
              <p:cNvSpPr/>
              <p:nvPr/>
            </p:nvSpPr>
            <p:spPr>
              <a:xfrm>
                <a:off x="3678870" y="1825625"/>
                <a:ext cx="5146158" cy="1325563"/>
              </a:xfrm>
              <a:prstGeom prst="cloudCallout">
                <a:avLst>
                  <a:gd name="adj1" fmla="val -69782"/>
                  <a:gd name="adj2" fmla="val 56083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Take “Play”, </a:t>
                </a:r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" name="想法泡泡: 雲朵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870" y="1825625"/>
                <a:ext cx="5146158" cy="1325563"/>
              </a:xfrm>
              <a:prstGeom prst="cloudCallout">
                <a:avLst>
                  <a:gd name="adj1" fmla="val -69782"/>
                  <a:gd name="adj2" fmla="val 56083"/>
                </a:avLst>
              </a:prstGeom>
              <a:blipFill rotWithShape="1">
                <a:blip r:embed="rId2"/>
                <a:stretch>
                  <a:fillRect l="-20600" t="-48" r="-140" b="-9174"/>
                </a:stretch>
              </a:blip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想法泡泡: 雲朵 5"/>
              <p:cNvSpPr/>
              <p:nvPr/>
            </p:nvSpPr>
            <p:spPr>
              <a:xfrm>
                <a:off x="3678870" y="3947419"/>
                <a:ext cx="5146158" cy="1325563"/>
              </a:xfrm>
              <a:prstGeom prst="cloudCallout">
                <a:avLst>
                  <a:gd name="adj1" fmla="val -70266"/>
                  <a:gd name="adj2" fmla="val -88149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Take “Study”, </a:t>
                </a:r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" name="想法泡泡: 雲朵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870" y="3947419"/>
                <a:ext cx="5146158" cy="1325563"/>
              </a:xfrm>
              <a:prstGeom prst="cloudCallout">
                <a:avLst>
                  <a:gd name="adj1" fmla="val -70266"/>
                  <a:gd name="adj2" fmla="val -88149"/>
                </a:avLst>
              </a:prstGeom>
              <a:blipFill rotWithShape="1">
                <a:blip r:embed="rId3"/>
                <a:stretch>
                  <a:fillRect l="-21082" t="-41313" r="-140" b="-675"/>
                </a:stretch>
              </a:blip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>
            <a:off x="4443934" y="4787502"/>
            <a:ext cx="1371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ãcandy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36" y="5054056"/>
            <a:ext cx="1482724" cy="148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>
                <p:custDataLst>
                  <p:tags r:id="rId5"/>
                </p:custDataLst>
              </p:nvPr>
            </p:nvSpPr>
            <p:spPr>
              <a:xfrm>
                <a:off x="4468242" y="5054056"/>
                <a:ext cx="1347292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468242" y="5054056"/>
                <a:ext cx="1347292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358" t="-1120" r="-315" b="-939"/>
                </a:stretch>
              </a:blip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Reward</a:t>
            </a:r>
            <a:r>
              <a:rPr lang="zh-TW" altLang="en-US" dirty="0"/>
              <a:t> </a:t>
            </a:r>
            <a:r>
              <a:rPr lang="en-US" altLang="zh-TW" dirty="0"/>
              <a:t>Shaping</a:t>
            </a:r>
            <a:endParaRPr lang="zh-TW" altLang="en-US" dirty="0"/>
          </a:p>
        </p:txBody>
      </p:sp>
      <p:pic>
        <p:nvPicPr>
          <p:cNvPr id="1026" name="Picture 2" descr="ring_fail_cross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2798" y="4106347"/>
            <a:ext cx="24288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ng_shapping_cross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41101" y="4134922"/>
            <a:ext cx="29146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27" y="1750584"/>
            <a:ext cx="8793117" cy="216434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816565" y="6412317"/>
            <a:ext cx="4295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https://openreview.net/pdf?id=Hk3mPK5gg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602819" y="4530014"/>
            <a:ext cx="2008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Get reward, when closer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02819" y="5361011"/>
            <a:ext cx="2008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Need domain knowledge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48856" y="1305570"/>
            <a:ext cx="1648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 err="1"/>
              <a:t>VizDoom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5349710" y="1107353"/>
            <a:ext cx="3652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https://openreview.net/forum?id=Hk3mPK5gg&amp;noteId=Hk3mPK5gg</a:t>
            </a:r>
            <a:endParaRPr lang="zh-TW" altLang="en-US" dirty="0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87325" y="3584575"/>
            <a:ext cx="1948815" cy="1079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4"/>
            </p:custDataLst>
          </p:nvPr>
        </p:nvCxnSpPr>
        <p:spPr>
          <a:xfrm flipV="1">
            <a:off x="148590" y="2333625"/>
            <a:ext cx="1948815" cy="1079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694305" y="-3175"/>
            <a:ext cx="64179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环境给的奖励：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杀了敌人得到正奖励，被杀得到负奖励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 flipV="1">
            <a:off x="276225" y="3838575"/>
            <a:ext cx="1948815" cy="1079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9855" y="365125"/>
            <a:ext cx="903414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ym typeface="+mn-ea"/>
              </a:rPr>
              <a:t>待在原地就扣分，移动就加分。活着会扣一个很小的分数，</a:t>
            </a:r>
            <a:r>
              <a:rPr lang="zh-CN" altLang="en-US" sz="1600">
                <a:sym typeface="+mn-ea"/>
              </a:rPr>
              <a:t>避免智能体只想活着，一直躲避敌人。</a:t>
            </a:r>
            <a:endParaRPr lang="zh-CN" altLang="en-US" sz="16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Curiosity 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614399" y="410501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https://arxiv.org/abs/1705.05363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224016" y="2363561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2733396" y="2138274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2733396" y="2986413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2471273" y="1654988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73" y="1654988"/>
                <a:ext cx="524246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93" t="-39" r="43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2471273" y="3147600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73" y="3147600"/>
                <a:ext cx="560603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87" t="-117" r="69" b="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3664365" y="2363561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4158525" y="3013503"/>
            <a:ext cx="0" cy="233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3965284" y="3163592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84" y="3163592"/>
                <a:ext cx="531364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65" t="-5" r="40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854232" y="2357775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1363589" y="2998290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1125464" y="3135912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64" y="3135912"/>
                <a:ext cx="524246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47" t="-61" r="117" b="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3902043" y="1654988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043" y="1654988"/>
                <a:ext cx="560603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08" t="-39" r="89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/>
          <p:cNvCxnSpPr/>
          <p:nvPr/>
        </p:nvCxnSpPr>
        <p:spPr>
          <a:xfrm>
            <a:off x="4154695" y="2116653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手繪多邊形: 圖案 19"/>
          <p:cNvSpPr/>
          <p:nvPr/>
        </p:nvSpPr>
        <p:spPr>
          <a:xfrm>
            <a:off x="2904846" y="1900728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-1" fmla="*/ 0 w 1085850"/>
              <a:gd name="connsiteY0-2" fmla="*/ 1530350 h 1530585"/>
              <a:gd name="connsiteX1-3" fmla="*/ 361950 w 1085850"/>
              <a:gd name="connsiteY1-4" fmla="*/ 1447800 h 1530585"/>
              <a:gd name="connsiteX2-5" fmla="*/ 527050 w 1085850"/>
              <a:gd name="connsiteY2-6" fmla="*/ 1022350 h 1530585"/>
              <a:gd name="connsiteX3-7" fmla="*/ 546100 w 1085850"/>
              <a:gd name="connsiteY3-8" fmla="*/ 685800 h 1530585"/>
              <a:gd name="connsiteX4-9" fmla="*/ 539750 w 1085850"/>
              <a:gd name="connsiteY4-10" fmla="*/ 368300 h 1530585"/>
              <a:gd name="connsiteX5-11" fmla="*/ 693213 w 1085850"/>
              <a:gd name="connsiteY5-12" fmla="*/ 152400 h 1530585"/>
              <a:gd name="connsiteX6-13" fmla="*/ 1085850 w 1085850"/>
              <a:gd name="connsiteY6-14" fmla="*/ 0 h 15305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5098517" y="2379553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5607897" y="2154266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5607897" y="300240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5345774" y="1670980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74" y="1670980"/>
                <a:ext cx="531364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65" t="-64" r="40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/>
              <p:cNvSpPr/>
              <p:nvPr/>
            </p:nvSpPr>
            <p:spPr>
              <a:xfrm>
                <a:off x="5345774" y="3163592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74" y="3163592"/>
                <a:ext cx="567720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61" t="-5" r="66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/>
          <p:cNvSpPr/>
          <p:nvPr/>
        </p:nvSpPr>
        <p:spPr>
          <a:xfrm>
            <a:off x="6538866" y="2379553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27" name="直線單箭頭接點 26"/>
          <p:cNvCxnSpPr/>
          <p:nvPr/>
        </p:nvCxnSpPr>
        <p:spPr>
          <a:xfrm>
            <a:off x="7039430" y="3012167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/>
              <p:cNvSpPr/>
              <p:nvPr/>
            </p:nvSpPr>
            <p:spPr>
              <a:xfrm>
                <a:off x="6832148" y="3163592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148" y="3163592"/>
                <a:ext cx="531364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34" t="-5" r="10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6776544" y="1670980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544" y="1670980"/>
                <a:ext cx="567720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81" t="-64" r="86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/>
          <p:nvPr/>
        </p:nvCxnSpPr>
        <p:spPr>
          <a:xfrm>
            <a:off x="7029196" y="213264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手繪多邊形: 圖案 30"/>
          <p:cNvSpPr/>
          <p:nvPr/>
        </p:nvSpPr>
        <p:spPr>
          <a:xfrm>
            <a:off x="5779347" y="1916720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-1" fmla="*/ 0 w 1085850"/>
              <a:gd name="connsiteY0-2" fmla="*/ 1530350 h 1530585"/>
              <a:gd name="connsiteX1-3" fmla="*/ 361950 w 1085850"/>
              <a:gd name="connsiteY1-4" fmla="*/ 1447800 h 1530585"/>
              <a:gd name="connsiteX2-5" fmla="*/ 527050 w 1085850"/>
              <a:gd name="connsiteY2-6" fmla="*/ 1022350 h 1530585"/>
              <a:gd name="connsiteX3-7" fmla="*/ 546100 w 1085850"/>
              <a:gd name="connsiteY3-8" fmla="*/ 685800 h 1530585"/>
              <a:gd name="connsiteX4-9" fmla="*/ 539750 w 1085850"/>
              <a:gd name="connsiteY4-10" fmla="*/ 368300 h 1530585"/>
              <a:gd name="connsiteX5-11" fmla="*/ 693213 w 1085850"/>
              <a:gd name="connsiteY5-12" fmla="*/ 152400 h 1530585"/>
              <a:gd name="connsiteX6-13" fmla="*/ 1085850 w 1085850"/>
              <a:gd name="connsiteY6-14" fmla="*/ 0 h 15305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7626838" y="2357775"/>
            <a:ext cx="87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3" name="手繪多邊形: 圖案 32"/>
          <p:cNvSpPr/>
          <p:nvPr/>
        </p:nvSpPr>
        <p:spPr>
          <a:xfrm>
            <a:off x="1495197" y="1916720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-1" fmla="*/ 0 w 1085850"/>
              <a:gd name="connsiteY0-2" fmla="*/ 1530350 h 1530585"/>
              <a:gd name="connsiteX1-3" fmla="*/ 361950 w 1085850"/>
              <a:gd name="connsiteY1-4" fmla="*/ 1447800 h 1530585"/>
              <a:gd name="connsiteX2-5" fmla="*/ 527050 w 1085850"/>
              <a:gd name="connsiteY2-6" fmla="*/ 1022350 h 1530585"/>
              <a:gd name="connsiteX3-7" fmla="*/ 546100 w 1085850"/>
              <a:gd name="connsiteY3-8" fmla="*/ 685800 h 1530585"/>
              <a:gd name="connsiteX4-9" fmla="*/ 539750 w 1085850"/>
              <a:gd name="connsiteY4-10" fmla="*/ 368300 h 1530585"/>
              <a:gd name="connsiteX5-11" fmla="*/ 693213 w 1085850"/>
              <a:gd name="connsiteY5-12" fmla="*/ 152400 h 1530585"/>
              <a:gd name="connsiteX6-13" fmla="*/ 1085850 w 1085850"/>
              <a:gd name="connsiteY6-14" fmla="*/ 0 h 15305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手繪多邊形: 圖案 33"/>
          <p:cNvSpPr/>
          <p:nvPr/>
        </p:nvSpPr>
        <p:spPr>
          <a:xfrm>
            <a:off x="4352495" y="1925686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-1" fmla="*/ 0 w 1085850"/>
              <a:gd name="connsiteY0-2" fmla="*/ 1530350 h 1530585"/>
              <a:gd name="connsiteX1-3" fmla="*/ 361950 w 1085850"/>
              <a:gd name="connsiteY1-4" fmla="*/ 1447800 h 1530585"/>
              <a:gd name="connsiteX2-5" fmla="*/ 527050 w 1085850"/>
              <a:gd name="connsiteY2-6" fmla="*/ 1022350 h 1530585"/>
              <a:gd name="connsiteX3-7" fmla="*/ 546100 w 1085850"/>
              <a:gd name="connsiteY3-8" fmla="*/ 685800 h 1530585"/>
              <a:gd name="connsiteX4-9" fmla="*/ 539750 w 1085850"/>
              <a:gd name="connsiteY4-10" fmla="*/ 368300 h 1530585"/>
              <a:gd name="connsiteX5-11" fmla="*/ 693213 w 1085850"/>
              <a:gd name="connsiteY5-12" fmla="*/ 152400 h 1530585"/>
              <a:gd name="connsiteX6-13" fmla="*/ 1085850 w 1085850"/>
              <a:gd name="connsiteY6-14" fmla="*/ 0 h 15305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/>
              <p:cNvSpPr txBox="1"/>
              <p:nvPr/>
            </p:nvSpPr>
            <p:spPr>
              <a:xfrm>
                <a:off x="6079178" y="5524192"/>
                <a:ext cx="2315540" cy="1130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178" y="5524192"/>
                <a:ext cx="2315540" cy="1130759"/>
              </a:xfrm>
              <a:prstGeom prst="rect">
                <a:avLst/>
              </a:prstGeom>
              <a:blipFill rotWithShape="1">
                <a:blip r:embed="rId6"/>
                <a:stretch>
                  <a:fillRect l="-14" t="-29" r="1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群組 35"/>
          <p:cNvGrpSpPr/>
          <p:nvPr/>
        </p:nvGrpSpPr>
        <p:grpSpPr>
          <a:xfrm>
            <a:off x="1363589" y="3609404"/>
            <a:ext cx="1345376" cy="1548715"/>
            <a:chOff x="1376289" y="3545257"/>
            <a:chExt cx="1345376" cy="1548715"/>
          </a:xfrm>
        </p:grpSpPr>
        <p:sp>
          <p:nvSpPr>
            <p:cNvPr id="37" name="矩形 36"/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38" name="群組 37"/>
            <p:cNvGrpSpPr/>
            <p:nvPr/>
          </p:nvGrpSpPr>
          <p:grpSpPr>
            <a:xfrm>
              <a:off x="1820154" y="4431334"/>
              <a:ext cx="501163" cy="662638"/>
              <a:chOff x="1920826" y="4486194"/>
              <a:chExt cx="501163" cy="662638"/>
            </a:xfrm>
          </p:grpSpPr>
          <p:cxnSp>
            <p:nvCxnSpPr>
              <p:cNvPr id="41" name="直線單箭頭接點 40"/>
              <p:cNvCxnSpPr/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矩形 41"/>
                  <p:cNvSpPr/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>
              <p:sp>
                <p:nvSpPr>
                  <p:cNvPr id="42" name="矩形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  <a:blipFill rotWithShape="1">
                    <a:blip r:embed="rId7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9" name="直線單箭頭接點 38"/>
            <p:cNvCxnSpPr/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/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>
            <a:off x="4154695" y="3621006"/>
            <a:ext cx="1345376" cy="1580614"/>
            <a:chOff x="1376289" y="3513358"/>
            <a:chExt cx="1345376" cy="1580614"/>
          </a:xfrm>
        </p:grpSpPr>
        <p:sp>
          <p:nvSpPr>
            <p:cNvPr id="44" name="矩形 43"/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45" name="群組 44"/>
            <p:cNvGrpSpPr/>
            <p:nvPr/>
          </p:nvGrpSpPr>
          <p:grpSpPr>
            <a:xfrm>
              <a:off x="1820154" y="4431334"/>
              <a:ext cx="508280" cy="662638"/>
              <a:chOff x="1920826" y="4486194"/>
              <a:chExt cx="508280" cy="662638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矩形 48"/>
                  <p:cNvSpPr/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>
              <p:sp>
                <p:nvSpPr>
                  <p:cNvPr id="49" name="矩形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直線單箭頭接點 45"/>
            <p:cNvCxnSpPr/>
            <p:nvPr/>
          </p:nvCxnSpPr>
          <p:spPr>
            <a:xfrm>
              <a:off x="1376289" y="3513358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/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直線單箭頭接點 49"/>
          <p:cNvCxnSpPr/>
          <p:nvPr/>
        </p:nvCxnSpPr>
        <p:spPr>
          <a:xfrm>
            <a:off x="6756025" y="5334331"/>
            <a:ext cx="0" cy="545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>
            <a:off x="4821703" y="5173045"/>
            <a:ext cx="0" cy="16128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>
            <a:off x="2026300" y="5145440"/>
            <a:ext cx="0" cy="1888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 flipH="1">
            <a:off x="2026300" y="5334331"/>
            <a:ext cx="62795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V="1">
            <a:off x="2995955" y="1767054"/>
            <a:ext cx="492595" cy="59184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V="1">
            <a:off x="5886851" y="1831091"/>
            <a:ext cx="439541" cy="5711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5726230" y="1322495"/>
            <a:ext cx="13716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updated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2838671" y="1288437"/>
            <a:ext cx="13716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updated</a:t>
            </a:r>
            <a:endParaRPr lang="zh-TW" altLang="en-US" sz="2400" dirty="0"/>
          </a:p>
        </p:txBody>
      </p:sp>
      <p:sp>
        <p:nvSpPr>
          <p:cNvPr id="58" name="箭號: 向下 57"/>
          <p:cNvSpPr/>
          <p:nvPr/>
        </p:nvSpPr>
        <p:spPr>
          <a:xfrm flipV="1">
            <a:off x="5902555" y="5737661"/>
            <a:ext cx="399041" cy="6677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492239" y="6262417"/>
            <a:ext cx="5122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ICM = intrinsic curiosity module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63"/>
              <p:cNvSpPr txBox="1"/>
              <p:nvPr/>
            </p:nvSpPr>
            <p:spPr>
              <a:xfrm>
                <a:off x="8045683" y="5864739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683" y="5864739"/>
                <a:ext cx="749281" cy="479106"/>
              </a:xfrm>
              <a:prstGeom prst="rect">
                <a:avLst/>
              </a:prstGeom>
              <a:blipFill rotWithShape="1">
                <a:blip r:embed="rId9"/>
                <a:stretch>
                  <a:fillRect l="-31" t="-107" r="29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群組 64"/>
          <p:cNvGrpSpPr/>
          <p:nvPr/>
        </p:nvGrpSpPr>
        <p:grpSpPr>
          <a:xfrm>
            <a:off x="1506057" y="3526948"/>
            <a:ext cx="2506537" cy="1283478"/>
            <a:chOff x="133181" y="3437243"/>
            <a:chExt cx="2506537" cy="1283478"/>
          </a:xfrm>
        </p:grpSpPr>
        <p:sp>
          <p:nvSpPr>
            <p:cNvPr id="66" name="矩形 65"/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ICM</a:t>
              </a:r>
              <a:endParaRPr lang="zh-TW" altLang="en-US" sz="2400" dirty="0"/>
            </a:p>
          </p:txBody>
        </p:sp>
        <p:cxnSp>
          <p:nvCxnSpPr>
            <p:cNvPr id="70" name="直線單箭頭接點 69"/>
            <p:cNvCxnSpPr/>
            <p:nvPr/>
          </p:nvCxnSpPr>
          <p:spPr>
            <a:xfrm>
              <a:off x="2043297" y="4431334"/>
              <a:ext cx="0" cy="2893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/>
            <p:cNvCxnSpPr/>
            <p:nvPr/>
          </p:nvCxnSpPr>
          <p:spPr>
            <a:xfrm>
              <a:off x="133181" y="3449225"/>
              <a:ext cx="1759021" cy="3968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/>
            <p:nvPr/>
          </p:nvCxnSpPr>
          <p:spPr>
            <a:xfrm>
              <a:off x="1544031" y="3437243"/>
              <a:ext cx="713070" cy="4486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/>
          <p:cNvGrpSpPr/>
          <p:nvPr/>
        </p:nvGrpSpPr>
        <p:grpSpPr>
          <a:xfrm>
            <a:off x="4394687" y="3548381"/>
            <a:ext cx="2361023" cy="1287857"/>
            <a:chOff x="278695" y="3432864"/>
            <a:chExt cx="2361023" cy="1287857"/>
          </a:xfrm>
        </p:grpSpPr>
        <p:sp>
          <p:nvSpPr>
            <p:cNvPr id="73" name="矩形 72"/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ICM</a:t>
              </a:r>
              <a:endParaRPr lang="zh-TW" altLang="en-US" sz="2400" dirty="0"/>
            </a:p>
          </p:txBody>
        </p:sp>
        <p:cxnSp>
          <p:nvCxnSpPr>
            <p:cNvPr id="77" name="直線單箭頭接點 76"/>
            <p:cNvCxnSpPr/>
            <p:nvPr/>
          </p:nvCxnSpPr>
          <p:spPr>
            <a:xfrm>
              <a:off x="2043297" y="4431334"/>
              <a:ext cx="0" cy="2893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278695" y="3432864"/>
              <a:ext cx="1684491" cy="4230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>
              <a:off x="1686693" y="3462198"/>
              <a:ext cx="570408" cy="4236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文字方塊 85"/>
              <p:cNvSpPr txBox="1"/>
              <p:nvPr/>
            </p:nvSpPr>
            <p:spPr>
              <a:xfrm>
                <a:off x="3078750" y="4677218"/>
                <a:ext cx="749281" cy="480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750" y="4677218"/>
                <a:ext cx="749281" cy="480901"/>
              </a:xfrm>
              <a:prstGeom prst="rect">
                <a:avLst/>
              </a:prstGeom>
              <a:blipFill rotWithShape="1">
                <a:blip r:embed="rId10"/>
                <a:stretch>
                  <a:fillRect l="-36" t="-92" r="33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文字方塊 86"/>
              <p:cNvSpPr txBox="1"/>
              <p:nvPr/>
            </p:nvSpPr>
            <p:spPr>
              <a:xfrm>
                <a:off x="5815376" y="4703063"/>
                <a:ext cx="749281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7" name="文字方塊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376" y="4703063"/>
                <a:ext cx="749281" cy="481670"/>
              </a:xfrm>
              <a:prstGeom prst="rect">
                <a:avLst/>
              </a:prstGeom>
              <a:blipFill rotWithShape="1">
                <a:blip r:embed="rId11"/>
                <a:stretch>
                  <a:fillRect l="-6" t="-53" r="4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線單箭頭接點 87"/>
          <p:cNvCxnSpPr/>
          <p:nvPr/>
        </p:nvCxnSpPr>
        <p:spPr>
          <a:xfrm>
            <a:off x="3412073" y="5148981"/>
            <a:ext cx="0" cy="1888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6169458" y="5141890"/>
            <a:ext cx="0" cy="1888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flipH="1">
            <a:off x="3710712" y="3553387"/>
            <a:ext cx="321833" cy="392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 flipH="1">
            <a:off x="6463739" y="3509803"/>
            <a:ext cx="565458" cy="5098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928370" y="5589905"/>
                <a:ext cx="4572000" cy="6724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/>
                  <a:t>ICM</a:t>
                </a:r>
                <a:r>
                  <a:rPr lang="zh-CN" altLang="en-US"/>
                  <a:t>输入：状态</a:t>
                </a:r>
                <a:r>
                  <a:rPr lang="en-US" altLang="zh-CN"/>
                  <a:t>s1</a:t>
                </a:r>
                <a:r>
                  <a:rPr lang="zh-CN" altLang="en-US"/>
                  <a:t>、动作</a:t>
                </a:r>
                <a:r>
                  <a:rPr lang="en-US" altLang="zh-CN"/>
                  <a:t>a1</a:t>
                </a:r>
                <a:r>
                  <a:rPr lang="zh-CN" altLang="en-US"/>
                  <a:t>， 和状态</a:t>
                </a:r>
                <a:r>
                  <a:rPr lang="en-US" altLang="zh-CN"/>
                  <a:t>s2</a:t>
                </a:r>
                <a:r>
                  <a:rPr lang="zh-CN" altLang="en-US"/>
                  <a:t>、</a:t>
                </a:r>
                <a:endParaRPr lang="zh-CN" altLang="en-US"/>
              </a:p>
              <a:p>
                <a:r>
                  <a:rPr lang="en-US" altLang="zh-CN"/>
                  <a:t>ICM</a:t>
                </a:r>
                <a:r>
                  <a:rPr lang="zh-CN" altLang="en-US"/>
                  <a:t>输出：另外一个奖励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i</m:t>
                        </m:r>
                      </m:sup>
                    </m:sSubSup>
                  </m:oMath>
                </a14:m>
                <a:r>
                  <a:rPr lang="zh-CN" altLang="en-US"/>
                  <a:t>。</a:t>
                </a:r>
                <a:endParaRPr lang="zh-CN" altLang="en-US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70" y="5589905"/>
                <a:ext cx="4572000" cy="6724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6831965" y="4739640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ICM</a:t>
            </a:r>
            <a:r>
              <a:rPr lang="zh-CN" altLang="en-US"/>
              <a:t>奖励越大越好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6" grpId="0"/>
      <p:bldP spid="8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好奇心机制</a:t>
            </a:r>
            <a:r>
              <a:rPr lang="en-US" altLang="zh-CN"/>
              <a:t> - </a:t>
            </a:r>
            <a:r>
              <a:rPr lang="zh-CN" altLang="en-US"/>
              <a:t>动机</a:t>
            </a:r>
            <a:endParaRPr lang="zh-CN" altLang="en-US"/>
          </a:p>
        </p:txBody>
      </p:sp>
      <p:pic>
        <p:nvPicPr>
          <p:cNvPr id="59" name="图片 5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8270" y="1748155"/>
            <a:ext cx="881253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好奇心机制</a:t>
            </a:r>
            <a:r>
              <a:rPr lang="en-US" altLang="zh-CN"/>
              <a:t> - </a:t>
            </a:r>
            <a:r>
              <a:rPr lang="zh-CN" altLang="en-US"/>
              <a:t>尝试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6250" y="1831340"/>
            <a:ext cx="4095750" cy="3368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90135" y="1800860"/>
            <a:ext cx="3874770" cy="3398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Intrinsic Curiosity Module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8194" y="2211575"/>
            <a:ext cx="6613453" cy="359507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3466213" y="1422215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213" y="1422215"/>
                <a:ext cx="749281" cy="479106"/>
              </a:xfrm>
              <a:prstGeom prst="rect">
                <a:avLst/>
              </a:prstGeom>
              <a:blipFill rotWithShape="1">
                <a:blip r:embed="rId1"/>
                <a:stretch>
                  <a:fillRect l="-51" t="-94" r="49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3102207" y="5996013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207" y="5996013"/>
                <a:ext cx="749281" cy="479106"/>
              </a:xfrm>
              <a:prstGeom prst="rect">
                <a:avLst/>
              </a:prstGeom>
              <a:blipFill rotWithShape="1">
                <a:blip r:embed="rId2"/>
                <a:stretch>
                  <a:fillRect l="-31" t="-72" r="28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1537034" y="5996013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34" y="5996013"/>
                <a:ext cx="749281" cy="479106"/>
              </a:xfrm>
              <a:prstGeom prst="rect">
                <a:avLst/>
              </a:prstGeom>
              <a:blipFill rotWithShape="1">
                <a:blip r:embed="rId3"/>
                <a:stretch>
                  <a:fillRect l="-45" t="-72" r="42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4733992" y="5996013"/>
                <a:ext cx="749281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992" y="5996013"/>
                <a:ext cx="749281" cy="479106"/>
              </a:xfrm>
              <a:prstGeom prst="rect">
                <a:avLst/>
              </a:prstGeom>
              <a:blipFill rotWithShape="1">
                <a:blip r:embed="rId4"/>
                <a:stretch>
                  <a:fillRect l="-9" t="-72" r="6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449574" y="3113449"/>
            <a:ext cx="2291000" cy="5760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 1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1"/>
              <p:nvPr/>
            </p:nvSpPr>
            <p:spPr>
              <a:xfrm>
                <a:off x="1999393" y="2336711"/>
                <a:ext cx="1276426" cy="477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393" y="2336711"/>
                <a:ext cx="1276426" cy="477118"/>
              </a:xfrm>
              <a:prstGeom prst="rect">
                <a:avLst/>
              </a:prstGeom>
              <a:blipFill rotWithShape="1">
                <a:blip r:embed="rId5"/>
                <a:stretch>
                  <a:fillRect l="-32" t="-114" r="38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/>
          <p:nvPr/>
        </p:nvCxnSpPr>
        <p:spPr>
          <a:xfrm flipV="1">
            <a:off x="1890408" y="3689501"/>
            <a:ext cx="0" cy="23891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3444946" y="3689500"/>
            <a:ext cx="0" cy="24327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2602156" y="2845728"/>
            <a:ext cx="0" cy="24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2902688" y="2619768"/>
            <a:ext cx="54225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4189972" y="2619768"/>
            <a:ext cx="8369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stCxn id="8" idx="0"/>
          </p:cNvCxnSpPr>
          <p:nvPr/>
        </p:nvCxnSpPr>
        <p:spPr>
          <a:xfrm flipH="1" flipV="1">
            <a:off x="5058861" y="2612343"/>
            <a:ext cx="0" cy="338367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3830222" y="1901422"/>
            <a:ext cx="3" cy="520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434313" y="2434509"/>
            <a:ext cx="749281" cy="3170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差分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/>
              <p:cNvSpPr txBox="1"/>
              <p:nvPr/>
            </p:nvSpPr>
            <p:spPr>
              <a:xfrm>
                <a:off x="4105204" y="1458000"/>
                <a:ext cx="49645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Large reward</a:t>
                </a:r>
                <a:r>
                  <a:rPr lang="en-US" altLang="zh-TW" sz="2400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hard to predict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204" y="1458000"/>
                <a:ext cx="4964549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1" t="-9" r="1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/>
          <p:cNvSpPr txBox="1"/>
          <p:nvPr/>
        </p:nvSpPr>
        <p:spPr>
          <a:xfrm>
            <a:off x="7053057" y="947377"/>
            <a:ext cx="163890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鼓勵冒險</a:t>
            </a:r>
            <a:endParaRPr lang="zh-TW" altLang="en-US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29936" y="4009111"/>
            <a:ext cx="3062027" cy="15736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Some states is hard to predict, but not important.</a:t>
            </a:r>
            <a:endParaRPr lang="zh-TW" altLang="en-US" sz="28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6232525" y="6186805"/>
            <a:ext cx="2747010" cy="5219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树叶飘动</a:t>
            </a:r>
            <a:r>
              <a:rPr lang="en-US" altLang="zh-CN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噪声</a:t>
            </a:r>
            <a:endParaRPr lang="zh-CN" altLang="en-US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38"/>
          <p:cNvSpPr txBox="1"/>
          <p:nvPr>
            <p:custDataLst>
              <p:tags r:id="rId7"/>
            </p:custDataLst>
          </p:nvPr>
        </p:nvSpPr>
        <p:spPr>
          <a:xfrm>
            <a:off x="155575" y="1379220"/>
            <a:ext cx="2945765" cy="7810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r>
              <a:rPr lang="zh-C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不能只有好奇心，还需要知道什么是重要的！</a:t>
            </a:r>
            <a:endParaRPr lang="zh-CN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7" grpId="0" animBg="1"/>
      <p:bldP spid="23" grpId="0" animBg="1"/>
      <p:bldP spid="39" grpId="0" bldLvl="0" animBg="1"/>
      <p:bldP spid="3" grpId="0" bldLvl="0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COMMONDATA" val="eyJoZGlkIjoiNWE0MzEyMGY4NDk1YzhmNTBlNjJiNDJhYjA4YTk3NDY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2708</Words>
  <Application>WPS 演示</Application>
  <PresentationFormat>如螢幕大小 (4:3)</PresentationFormat>
  <Paragraphs>276</Paragraphs>
  <Slides>25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宋体</vt:lpstr>
      <vt:lpstr>Wingdings</vt:lpstr>
      <vt:lpstr>Cambria Math</vt:lpstr>
      <vt:lpstr>Microsoft JhengHei</vt:lpstr>
      <vt:lpstr>Merriweather</vt:lpstr>
      <vt:lpstr>Segoe Print</vt:lpstr>
      <vt:lpstr>Calibri Light</vt:lpstr>
      <vt:lpstr>Calibri</vt:lpstr>
      <vt:lpstr>微软雅黑</vt:lpstr>
      <vt:lpstr>Arial Unicode MS</vt:lpstr>
      <vt:lpstr>PMingLiU</vt:lpstr>
      <vt:lpstr>等线</vt:lpstr>
      <vt:lpstr>PMingLiU</vt:lpstr>
      <vt:lpstr>等线 Light</vt:lpstr>
      <vt:lpstr>Office 佈景主題</vt:lpstr>
      <vt:lpstr>Sparse Reward</vt:lpstr>
      <vt:lpstr>Sparse Reward</vt:lpstr>
      <vt:lpstr>Sparse Reward</vt:lpstr>
      <vt:lpstr>Reward Shaping</vt:lpstr>
      <vt:lpstr>Reward Shaping</vt:lpstr>
      <vt:lpstr>Curiosity </vt:lpstr>
      <vt:lpstr>Curiosity </vt:lpstr>
      <vt:lpstr>好奇心机制 - 动机</vt:lpstr>
      <vt:lpstr>Intrinsic Curiosity Module</vt:lpstr>
      <vt:lpstr>Intrinsic Curiosity Module</vt:lpstr>
      <vt:lpstr>Reward from Auxiliary Task </vt:lpstr>
      <vt:lpstr>Demo</vt:lpstr>
      <vt:lpstr>Demo</vt:lpstr>
      <vt:lpstr>Sparse Reward</vt:lpstr>
      <vt:lpstr>Curriculum Learning</vt:lpstr>
      <vt:lpstr>Reverse Curriculum Generation</vt:lpstr>
      <vt:lpstr>Reverse Curriculum Generation</vt:lpstr>
      <vt:lpstr>Sparse Reward</vt:lpstr>
      <vt:lpstr>Hierarchical RL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段世红</cp:lastModifiedBy>
  <cp:revision>67</cp:revision>
  <dcterms:created xsi:type="dcterms:W3CDTF">2018-06-10T13:06:00Z</dcterms:created>
  <dcterms:modified xsi:type="dcterms:W3CDTF">2023-05-16T01:13:30Z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A791C63113D2494188EAC86E5969D2AD_12</vt:lpwstr>
  </property>
  <property fmtid="{D5CDD505-2E9C-101B-9397-08002B2CF9AE}" pid="3" name="KSOProductBuildVer">
    <vt:lpwstr>2052-11.1.0.14309</vt:lpwstr>
  </property>
</Properties>
</file>